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03" r:id="rId2"/>
    <p:sldId id="298" r:id="rId3"/>
    <p:sldId id="302" r:id="rId4"/>
    <p:sldId id="256" r:id="rId5"/>
    <p:sldId id="257" r:id="rId6"/>
    <p:sldId id="258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4" r:id="rId18"/>
    <p:sldId id="295" r:id="rId19"/>
    <p:sldId id="296" r:id="rId20"/>
    <p:sldId id="271" r:id="rId21"/>
    <p:sldId id="274" r:id="rId22"/>
    <p:sldId id="297" r:id="rId23"/>
    <p:sldId id="279" r:id="rId24"/>
    <p:sldId id="280" r:id="rId25"/>
    <p:sldId id="281" r:id="rId26"/>
    <p:sldId id="282" r:id="rId27"/>
    <p:sldId id="301" r:id="rId28"/>
    <p:sldId id="299" r:id="rId29"/>
    <p:sldId id="300" r:id="rId30"/>
    <p:sldId id="289" r:id="rId31"/>
    <p:sldId id="290" r:id="rId32"/>
    <p:sldId id="291" r:id="rId33"/>
    <p:sldId id="292" r:id="rId34"/>
    <p:sldId id="304" r:id="rId35"/>
    <p:sldId id="306" r:id="rId36"/>
    <p:sldId id="314" r:id="rId37"/>
    <p:sldId id="307" r:id="rId38"/>
    <p:sldId id="315" r:id="rId39"/>
    <p:sldId id="308" r:id="rId40"/>
    <p:sldId id="309" r:id="rId41"/>
    <p:sldId id="310" r:id="rId42"/>
    <p:sldId id="311" r:id="rId43"/>
    <p:sldId id="313" r:id="rId44"/>
    <p:sldId id="316" r:id="rId45"/>
    <p:sldId id="318" r:id="rId46"/>
    <p:sldId id="317" r:id="rId47"/>
    <p:sldId id="321" r:id="rId48"/>
    <p:sldId id="322" r:id="rId49"/>
    <p:sldId id="323" r:id="rId50"/>
    <p:sldId id="324" r:id="rId51"/>
    <p:sldId id="326" r:id="rId52"/>
  </p:sldIdLst>
  <p:sldSz cx="9906000" cy="6858000" type="A4"/>
  <p:notesSz cx="6858000" cy="9144000"/>
  <p:defaultTextStyle>
    <a:defPPr>
      <a:defRPr lang="ko-KR"/>
    </a:defPPr>
    <a:lvl1pPr marL="0" algn="l" defTabSz="95781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08" algn="l" defTabSz="95781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816" algn="l" defTabSz="95781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724" algn="l" defTabSz="95781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631" algn="l" defTabSz="95781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39" algn="l" defTabSz="95781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447" algn="l" defTabSz="95781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355" algn="l" defTabSz="95781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263" algn="l" defTabSz="957816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>
      <p:cViewPr>
        <p:scale>
          <a:sx n="150" d="100"/>
          <a:sy n="150" d="100"/>
        </p:scale>
        <p:origin x="-96" y="-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F0F79-F66A-4AEF-B919-D29C5EE4F6E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F3744-65AC-458E-B4E0-AC8BE526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7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1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78908" algn="l" defTabSz="95781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57816" algn="l" defTabSz="95781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36724" algn="l" defTabSz="95781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15631" algn="l" defTabSz="95781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394539" algn="l" defTabSz="95781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447" algn="l" defTabSz="95781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355" algn="l" defTabSz="95781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263" algn="l" defTabSz="957816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6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10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2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5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89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78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43672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156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94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734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523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312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5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3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600" b="1"/>
            </a:lvl4pPr>
            <a:lvl5pPr marL="1915631" indent="0">
              <a:buNone/>
              <a:defRPr sz="1600" b="1"/>
            </a:lvl5pPr>
            <a:lvl6pPr marL="2394539" indent="0">
              <a:buNone/>
              <a:defRPr sz="1600" b="1"/>
            </a:lvl6pPr>
            <a:lvl7pPr marL="2873447" indent="0">
              <a:buNone/>
              <a:defRPr sz="1600" b="1"/>
            </a:lvl7pPr>
            <a:lvl8pPr marL="3352355" indent="0">
              <a:buNone/>
              <a:defRPr sz="1600" b="1"/>
            </a:lvl8pPr>
            <a:lvl9pPr marL="3831263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600" b="1"/>
            </a:lvl4pPr>
            <a:lvl5pPr marL="1915631" indent="0">
              <a:buNone/>
              <a:defRPr sz="1600" b="1"/>
            </a:lvl5pPr>
            <a:lvl6pPr marL="2394539" indent="0">
              <a:buNone/>
              <a:defRPr sz="1600" b="1"/>
            </a:lvl6pPr>
            <a:lvl7pPr marL="2873447" indent="0">
              <a:buNone/>
              <a:defRPr sz="1600" b="1"/>
            </a:lvl7pPr>
            <a:lvl8pPr marL="3352355" indent="0">
              <a:buNone/>
              <a:defRPr sz="1600" b="1"/>
            </a:lvl8pPr>
            <a:lvl9pPr marL="3831263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8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83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1000"/>
            </a:lvl4pPr>
            <a:lvl5pPr marL="1915631" indent="0">
              <a:buNone/>
              <a:defRPr sz="1000"/>
            </a:lvl5pPr>
            <a:lvl6pPr marL="2394539" indent="0">
              <a:buNone/>
              <a:defRPr sz="1000"/>
            </a:lvl6pPr>
            <a:lvl7pPr marL="2873447" indent="0">
              <a:buNone/>
              <a:defRPr sz="1000"/>
            </a:lvl7pPr>
            <a:lvl8pPr marL="3352355" indent="0">
              <a:buNone/>
              <a:defRPr sz="1000"/>
            </a:lvl8pPr>
            <a:lvl9pPr marL="383126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82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1000"/>
            </a:lvl4pPr>
            <a:lvl5pPr marL="1915631" indent="0">
              <a:buNone/>
              <a:defRPr sz="1000"/>
            </a:lvl5pPr>
            <a:lvl6pPr marL="2394539" indent="0">
              <a:buNone/>
              <a:defRPr sz="1000"/>
            </a:lvl6pPr>
            <a:lvl7pPr marL="2873447" indent="0">
              <a:buNone/>
              <a:defRPr sz="1000"/>
            </a:lvl7pPr>
            <a:lvl8pPr marL="3352355" indent="0">
              <a:buNone/>
              <a:defRPr sz="1000"/>
            </a:lvl8pPr>
            <a:lvl9pPr marL="383126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4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5782" tIns="47891" rIns="95782" bIns="47891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5782" tIns="47891" rIns="95782" bIns="47891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0" y="6597351"/>
            <a:ext cx="3136900" cy="260649"/>
          </a:xfrm>
          <a:prstGeom prst="rect">
            <a:avLst/>
          </a:prstGeom>
        </p:spPr>
        <p:txBody>
          <a:bodyPr vert="horz" lIns="95782" tIns="47891" rIns="95782" bIns="47891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94600" y="6597352"/>
            <a:ext cx="2311400" cy="260648"/>
          </a:xfrm>
          <a:prstGeom prst="rect">
            <a:avLst/>
          </a:prstGeom>
        </p:spPr>
        <p:txBody>
          <a:bodyPr vert="horz" lIns="95782" tIns="47891" rIns="95782" bIns="47891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3AE0E-76C3-4892-9EC0-774906C0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57816" rtl="0" eaLnBrk="1" latinLnBrk="1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181" indent="-359181" algn="l" defTabSz="957816" rtl="0" eaLnBrk="1" latinLnBrk="1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8225" indent="-299317" algn="l" defTabSz="957816" rtl="0" eaLnBrk="1" latinLnBrk="1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70" indent="-239454" algn="l" defTabSz="957816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177" indent="-239454" algn="l" defTabSz="957816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085" indent="-239454" algn="l" defTabSz="957816" rtl="0" eaLnBrk="1" latinLnBrk="1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93" indent="-239454" algn="l" defTabSz="95781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01" indent="-239454" algn="l" defTabSz="95781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09" indent="-239454" algn="l" defTabSz="95781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717" indent="-239454" algn="l" defTabSz="95781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1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r>
              <a:rPr lang="ko-KR" altLang="en-US" smtClean="0"/>
              <a:t>을 활용한 </a:t>
            </a:r>
            <a:r>
              <a:rPr lang="ko-KR" alt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협업</a:t>
            </a:r>
            <a:endParaRPr lang="ko-KR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000" smtClean="0"/>
              <a:t>훈련교사</a:t>
            </a:r>
            <a:r>
              <a:rPr lang="ko-KR" altLang="en-US" smtClean="0"/>
              <a:t> </a:t>
            </a:r>
            <a:r>
              <a:rPr lang="ko-KR" altLang="en-US" sz="2000" smtClean="0"/>
              <a:t>민경태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smtClean="0"/>
              <a:t>Git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" y="97900"/>
            <a:ext cx="1006141" cy="342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79" y="16441"/>
            <a:ext cx="1362793" cy="5051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41" y="2235619"/>
            <a:ext cx="1000770" cy="2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7920000" cy="476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>
                <a:solidFill>
                  <a:schemeClr val="tx1"/>
                </a:solidFill>
              </a:rPr>
              <a:t>9</a:t>
            </a:r>
            <a:r>
              <a:rPr lang="en-US" altLang="ko-KR" sz="1500" smtClean="0">
                <a:solidFill>
                  <a:schemeClr val="tx1"/>
                </a:solidFill>
              </a:rPr>
              <a:t>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</a:t>
            </a:r>
            <a:r>
              <a:rPr lang="ko-KR" altLang="en-US" sz="1500" smtClean="0">
                <a:solidFill>
                  <a:schemeClr val="tx1"/>
                </a:solidFill>
              </a:rPr>
              <a:t> 커밋 메시지를 작성하고 </a:t>
            </a:r>
            <a:r>
              <a:rPr lang="en-US" altLang="ko-KR" sz="1500" smtClean="0">
                <a:solidFill>
                  <a:schemeClr val="tx1"/>
                </a:solidFill>
              </a:rPr>
              <a:t>Commit</a:t>
            </a:r>
            <a:r>
              <a:rPr lang="ko-KR" altLang="en-US" sz="1500" smtClean="0">
                <a:solidFill>
                  <a:schemeClr val="tx1"/>
                </a:solidFill>
              </a:rPr>
              <a:t>을 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   </a:t>
            </a:r>
            <a:r>
              <a:rPr lang="en-US" altLang="ko-KR" sz="1600" smtClean="0">
                <a:solidFill>
                  <a:srgbClr val="FF0000"/>
                </a:solidFill>
              </a:rPr>
              <a:t>Git Staging – Commit Message </a:t>
            </a:r>
            <a:r>
              <a:rPr lang="ko-KR" altLang="en-US" sz="1600" smtClean="0">
                <a:solidFill>
                  <a:srgbClr val="FF0000"/>
                </a:solidFill>
              </a:rPr>
              <a:t>작성</a:t>
            </a:r>
            <a:r>
              <a:rPr lang="en-US" altLang="ko-KR" sz="1600" smtClean="0">
                <a:solidFill>
                  <a:srgbClr val="FF0000"/>
                </a:solidFill>
              </a:rPr>
              <a:t> - Commit</a:t>
            </a:r>
            <a:endParaRPr lang="ko-KR" altLang="en-US" sz="1600" smtClean="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513766" y="4797152"/>
            <a:ext cx="1257859" cy="269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53000" y="3233402"/>
            <a:ext cx="2967000" cy="987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3" idx="2"/>
            <a:endCxn id="3" idx="0"/>
          </p:cNvCxnSpPr>
          <p:nvPr/>
        </p:nvCxnSpPr>
        <p:spPr>
          <a:xfrm>
            <a:off x="6436500" y="4221088"/>
            <a:ext cx="706196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7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t="7435" r="61979" b="20741"/>
          <a:stretch/>
        </p:blipFill>
        <p:spPr bwMode="auto">
          <a:xfrm>
            <a:off x="0" y="620701"/>
            <a:ext cx="7056000" cy="587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10.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</a:t>
            </a:r>
            <a:r>
              <a:rPr lang="ko-KR" altLang="en-US" sz="1500" smtClean="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레파지토리</a:t>
            </a:r>
            <a:r>
              <a:rPr lang="en-US" altLang="ko-KR" sz="1500" smtClean="0">
                <a:solidFill>
                  <a:schemeClr val="tx1"/>
                </a:solidFill>
              </a:rPr>
              <a:t>(github.com)</a:t>
            </a:r>
            <a:r>
              <a:rPr lang="ko-KR" altLang="en-US" sz="1500" smtClean="0">
                <a:solidFill>
                  <a:schemeClr val="tx1"/>
                </a:solidFill>
              </a:rPr>
              <a:t>를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프로젝트</a:t>
            </a:r>
            <a:r>
              <a:rPr lang="en-US" altLang="ko-KR" sz="1500" smtClean="0">
                <a:solidFill>
                  <a:schemeClr val="tx1"/>
                </a:solidFill>
              </a:rPr>
              <a:t>(D:\workspace\MyHome)</a:t>
            </a:r>
            <a:r>
              <a:rPr lang="ko-KR" altLang="en-US" sz="1500" smtClean="0">
                <a:solidFill>
                  <a:schemeClr val="tx1"/>
                </a:solidFill>
              </a:rPr>
              <a:t>로 내려 받는 </a:t>
            </a:r>
            <a:r>
              <a:rPr lang="en-US" altLang="ko-KR" sz="1500" smtClean="0">
                <a:solidFill>
                  <a:schemeClr val="tx1"/>
                </a:solidFill>
              </a:rPr>
              <a:t>Pull</a:t>
            </a:r>
            <a:r>
              <a:rPr lang="ko-KR" altLang="en-US" sz="1500" smtClean="0">
                <a:solidFill>
                  <a:schemeClr val="tx1"/>
                </a:solidFill>
              </a:rPr>
              <a:t>을</a:t>
            </a:r>
            <a:endParaRPr lang="en-US" altLang="ko-KR" sz="1500" smtClean="0">
              <a:solidFill>
                <a:schemeClr val="tx1"/>
              </a:solidFill>
            </a:endParaRPr>
          </a:p>
          <a:p>
            <a:r>
              <a:rPr lang="ko-KR" altLang="en-US" sz="1500" smtClean="0">
                <a:solidFill>
                  <a:schemeClr val="tx1"/>
                </a:solidFill>
              </a:rPr>
              <a:t>   하기 위해 속성을 엽니다</a:t>
            </a:r>
            <a:r>
              <a:rPr lang="en-US" altLang="ko-KR" sz="1500" smtClean="0">
                <a:solidFill>
                  <a:schemeClr val="tx1"/>
                </a:solidFill>
              </a:rPr>
              <a:t>.    </a:t>
            </a:r>
            <a:r>
              <a:rPr lang="en-US" altLang="ko-KR" sz="1600" smtClean="0">
                <a:solidFill>
                  <a:srgbClr val="FF0000"/>
                </a:solidFill>
              </a:rPr>
              <a:t>Git Repositories – MyHome </a:t>
            </a:r>
            <a:r>
              <a:rPr lang="ko-KR" altLang="en-US" sz="1600" smtClean="0">
                <a:solidFill>
                  <a:srgbClr val="FF0000"/>
                </a:solidFill>
              </a:rPr>
              <a:t>우클릭 </a:t>
            </a:r>
            <a:r>
              <a:rPr lang="en-US" altLang="ko-KR" sz="1600" smtClean="0">
                <a:solidFill>
                  <a:srgbClr val="FF0000"/>
                </a:solidFill>
              </a:rPr>
              <a:t>- Proterties</a:t>
            </a:r>
            <a:endParaRPr lang="ko-KR" altLang="en-US" sz="1600" smtClean="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59201" y="4686489"/>
            <a:ext cx="2417936" cy="235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39555" y="4844722"/>
            <a:ext cx="889309" cy="202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66181" y="5047084"/>
            <a:ext cx="2332538" cy="202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11" idx="2"/>
            <a:endCxn id="3" idx="2"/>
          </p:cNvCxnSpPr>
          <p:nvPr/>
        </p:nvCxnSpPr>
        <p:spPr>
          <a:xfrm rot="5400000" flipH="1" flipV="1">
            <a:off x="3836358" y="4117635"/>
            <a:ext cx="327902" cy="1935719"/>
          </a:xfrm>
          <a:prstGeom prst="bentConnector3">
            <a:avLst>
              <a:gd name="adj1" fmla="val -69716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3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7200900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11.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</a:t>
            </a:r>
            <a:r>
              <a:rPr lang="ko-KR" altLang="en-US" sz="1500" smtClean="0">
                <a:solidFill>
                  <a:schemeClr val="tx1"/>
                </a:solidFill>
              </a:rPr>
              <a:t> 속성을 추가합니다</a:t>
            </a:r>
            <a:r>
              <a:rPr lang="en-US" altLang="ko-KR" sz="1500" smtClean="0">
                <a:solidFill>
                  <a:schemeClr val="tx1"/>
                </a:solidFill>
              </a:rPr>
              <a:t>.  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Add Entry…           Key : remote.origin.fetch     /    Value : +refs/heads/*:refs/remotes/origin/*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64968" y="5114804"/>
            <a:ext cx="1008112" cy="297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45088" y="1916832"/>
            <a:ext cx="97337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40632" y="3739344"/>
            <a:ext cx="5077830" cy="553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45555" y="5630486"/>
            <a:ext cx="1108923" cy="297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4" idx="2"/>
            <a:endCxn id="11" idx="0"/>
          </p:cNvCxnSpPr>
          <p:nvPr/>
        </p:nvCxnSpPr>
        <p:spPr>
          <a:xfrm flipH="1">
            <a:off x="4179547" y="2204864"/>
            <a:ext cx="2052228" cy="1534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11" idx="2"/>
            <a:endCxn id="3" idx="0"/>
          </p:cNvCxnSpPr>
          <p:nvPr/>
        </p:nvCxnSpPr>
        <p:spPr>
          <a:xfrm>
            <a:off x="4179547" y="4293096"/>
            <a:ext cx="989477" cy="821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3" idx="2"/>
            <a:endCxn id="13" idx="0"/>
          </p:cNvCxnSpPr>
          <p:nvPr/>
        </p:nvCxnSpPr>
        <p:spPr>
          <a:xfrm flipH="1">
            <a:off x="5100017" y="5412012"/>
            <a:ext cx="69007" cy="21847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9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9" t="3055" r="56834" b="46573"/>
          <a:stretch/>
        </p:blipFill>
        <p:spPr bwMode="auto">
          <a:xfrm>
            <a:off x="0" y="620707"/>
            <a:ext cx="7025152" cy="518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12.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</a:t>
            </a:r>
            <a:r>
              <a:rPr lang="ko-KR" altLang="en-US" sz="1500" smtClean="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Pull</a:t>
            </a:r>
            <a:r>
              <a:rPr lang="ko-KR" altLang="en-US" sz="1500" smtClean="0">
                <a:solidFill>
                  <a:schemeClr val="tx1"/>
                </a:solidFill>
              </a:rPr>
              <a:t>합니다</a:t>
            </a:r>
            <a:r>
              <a:rPr lang="en-US" altLang="ko-KR" sz="1500" smtClean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(Pull : github.com</a:t>
            </a:r>
            <a:r>
              <a:rPr lang="ko-KR" altLang="en-US" sz="1500" smtClean="0">
                <a:solidFill>
                  <a:srgbClr val="FF0000"/>
                </a:solidFill>
              </a:rPr>
              <a:t>의 </a:t>
            </a:r>
            <a:r>
              <a:rPr lang="en-US" altLang="ko-KR" sz="1500" smtClean="0">
                <a:solidFill>
                  <a:srgbClr val="FF0000"/>
                </a:solidFill>
              </a:rPr>
              <a:t>MyHome </a:t>
            </a:r>
            <a:r>
              <a:rPr lang="ko-KR" altLang="en-US" sz="1500" smtClean="0">
                <a:solidFill>
                  <a:srgbClr val="FF0000"/>
                </a:solidFill>
              </a:rPr>
              <a:t>레파지토리를 내려 받습니다</a:t>
            </a:r>
            <a:r>
              <a:rPr lang="en-US" altLang="ko-KR" sz="1500" smtClean="0">
                <a:solidFill>
                  <a:srgbClr val="FF0000"/>
                </a:solidFill>
              </a:rPr>
              <a:t>. Pull</a:t>
            </a:r>
            <a:r>
              <a:rPr lang="ko-KR" altLang="en-US" sz="1500" smtClean="0">
                <a:solidFill>
                  <a:srgbClr val="FF0000"/>
                </a:solidFill>
              </a:rPr>
              <a:t>을 먼저해야 </a:t>
            </a:r>
            <a:r>
              <a:rPr lang="en-US" altLang="ko-KR" sz="1500" smtClean="0">
                <a:solidFill>
                  <a:srgbClr val="FF0000"/>
                </a:solidFill>
              </a:rPr>
              <a:t>Push</a:t>
            </a:r>
            <a:r>
              <a:rPr lang="ko-KR" altLang="en-US" sz="1500" smtClean="0">
                <a:solidFill>
                  <a:srgbClr val="FF0000"/>
                </a:solidFill>
              </a:rPr>
              <a:t>가 가능합니다</a:t>
            </a:r>
            <a:r>
              <a:rPr lang="en-US" altLang="ko-KR" sz="1500" smtClean="0">
                <a:solidFill>
                  <a:srgbClr val="FF0000"/>
                </a:solidFill>
              </a:rPr>
              <a:t>.)</a:t>
            </a:r>
            <a:r>
              <a:rPr lang="en-US" altLang="ko-KR" sz="150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58628" y="4802425"/>
            <a:ext cx="3258650" cy="27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69979" y="3098827"/>
            <a:ext cx="3415069" cy="202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620688"/>
            <a:ext cx="501967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8841432" y="3933056"/>
            <a:ext cx="10081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8" idx="2"/>
            <a:endCxn id="15" idx="0"/>
          </p:cNvCxnSpPr>
          <p:nvPr/>
        </p:nvCxnSpPr>
        <p:spPr>
          <a:xfrm>
            <a:off x="3677514" y="3301189"/>
            <a:ext cx="1810439" cy="1501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15" idx="3"/>
            <a:endCxn id="19" idx="1"/>
          </p:cNvCxnSpPr>
          <p:nvPr/>
        </p:nvCxnSpPr>
        <p:spPr>
          <a:xfrm flipV="1">
            <a:off x="7117278" y="4113076"/>
            <a:ext cx="1724154" cy="824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1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36350" r="71328" b="13889"/>
          <a:stretch/>
        </p:blipFill>
        <p:spPr bwMode="auto">
          <a:xfrm>
            <a:off x="0" y="620688"/>
            <a:ext cx="7200900" cy="511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13.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</a:t>
            </a:r>
            <a:r>
              <a:rPr lang="ko-KR" altLang="en-US" sz="1500" smtClean="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Push</a:t>
            </a:r>
            <a:r>
              <a:rPr lang="ko-KR" altLang="en-US" sz="1500" smtClean="0">
                <a:solidFill>
                  <a:schemeClr val="tx1"/>
                </a:solidFill>
              </a:rPr>
              <a:t>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(Push : MyHome </a:t>
            </a:r>
            <a:r>
              <a:rPr lang="ko-KR" altLang="en-US" sz="1500" smtClean="0">
                <a:solidFill>
                  <a:srgbClr val="FF0000"/>
                </a:solidFill>
              </a:rPr>
              <a:t>프로젝트를 </a:t>
            </a:r>
            <a:r>
              <a:rPr lang="en-US" altLang="ko-KR" sz="1500" smtClean="0">
                <a:solidFill>
                  <a:srgbClr val="FF0000"/>
                </a:solidFill>
              </a:rPr>
              <a:t>githum.com</a:t>
            </a:r>
            <a:r>
              <a:rPr lang="ko-KR" altLang="en-US" sz="1500" smtClean="0">
                <a:solidFill>
                  <a:srgbClr val="FF0000"/>
                </a:solidFill>
              </a:rPr>
              <a:t>의 </a:t>
            </a:r>
            <a:r>
              <a:rPr lang="en-US" altLang="ko-KR" sz="1500" smtClean="0">
                <a:solidFill>
                  <a:srgbClr val="FF0000"/>
                </a:solidFill>
              </a:rPr>
              <a:t>MyHome </a:t>
            </a:r>
            <a:r>
              <a:rPr lang="ko-KR" altLang="en-US" sz="1500" smtClean="0">
                <a:solidFill>
                  <a:srgbClr val="FF0000"/>
                </a:solidFill>
              </a:rPr>
              <a:t>레파지토리에 올립니다</a:t>
            </a:r>
            <a:r>
              <a:rPr lang="en-US" altLang="ko-KR" sz="1500" smtClean="0">
                <a:solidFill>
                  <a:srgbClr val="FF0000"/>
                </a:solidFill>
              </a:rPr>
              <a:t>.) 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072680" y="4552841"/>
            <a:ext cx="1629325" cy="27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03348" y="626586"/>
            <a:ext cx="3104608" cy="202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5" idx="3"/>
            <a:endCxn id="18" idx="2"/>
          </p:cNvCxnSpPr>
          <p:nvPr/>
        </p:nvCxnSpPr>
        <p:spPr>
          <a:xfrm flipV="1">
            <a:off x="3702005" y="828948"/>
            <a:ext cx="1553647" cy="3858988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14.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r>
              <a:rPr lang="ko-KR" altLang="en-US" sz="1500">
                <a:solidFill>
                  <a:schemeClr val="tx1"/>
                </a:solidFill>
              </a:rPr>
              <a:t> </a:t>
            </a:r>
            <a:r>
              <a:rPr lang="en-US" altLang="ko-KR" sz="1500">
                <a:solidFill>
                  <a:schemeClr val="tx1"/>
                </a:solidFill>
              </a:rPr>
              <a:t>Push</a:t>
            </a:r>
            <a:r>
              <a:rPr lang="ko-KR" altLang="en-US" sz="1500">
                <a:solidFill>
                  <a:schemeClr val="tx1"/>
                </a:solidFill>
              </a:rPr>
              <a:t>합니다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    (Push : MyHome </a:t>
            </a:r>
            <a:r>
              <a:rPr lang="ko-KR" altLang="en-US" sz="1500">
                <a:solidFill>
                  <a:srgbClr val="FF0000"/>
                </a:solidFill>
              </a:rPr>
              <a:t>프로젝트를 </a:t>
            </a:r>
            <a:r>
              <a:rPr lang="en-US" altLang="ko-KR" sz="1500">
                <a:solidFill>
                  <a:srgbClr val="FF0000"/>
                </a:solidFill>
              </a:rPr>
              <a:t>githum.com</a:t>
            </a:r>
            <a:r>
              <a:rPr lang="ko-KR" altLang="en-US" sz="1500">
                <a:solidFill>
                  <a:srgbClr val="FF0000"/>
                </a:solidFill>
              </a:rPr>
              <a:t>의 </a:t>
            </a:r>
            <a:r>
              <a:rPr lang="en-US" altLang="ko-KR" sz="1500">
                <a:solidFill>
                  <a:srgbClr val="FF0000"/>
                </a:solidFill>
              </a:rPr>
              <a:t>MyHome </a:t>
            </a:r>
            <a:r>
              <a:rPr lang="ko-KR" altLang="en-US" sz="1500">
                <a:solidFill>
                  <a:srgbClr val="FF0000"/>
                </a:solidFill>
              </a:rPr>
              <a:t>레파지토리에 </a:t>
            </a:r>
            <a:r>
              <a:rPr lang="ko-KR" altLang="en-US" sz="1500" smtClean="0">
                <a:solidFill>
                  <a:srgbClr val="FF0000"/>
                </a:solidFill>
              </a:rPr>
              <a:t>올립니다</a:t>
            </a:r>
            <a:r>
              <a:rPr lang="en-US" altLang="ko-KR" sz="1500">
                <a:solidFill>
                  <a:srgbClr val="FF0000"/>
                </a:solidFill>
              </a:rPr>
              <a:t>.) 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94"/>
            <a:ext cx="3600000" cy="3262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42" y="1772816"/>
            <a:ext cx="3600000" cy="3262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28" y="3883397"/>
            <a:ext cx="3600000" cy="249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538145" y="3573959"/>
            <a:ext cx="814662" cy="27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66536" y="4725144"/>
            <a:ext cx="814662" cy="27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74286" y="6088279"/>
            <a:ext cx="814662" cy="27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5" idx="2"/>
            <a:endCxn id="14" idx="1"/>
          </p:cNvCxnSpPr>
          <p:nvPr/>
        </p:nvCxnSpPr>
        <p:spPr>
          <a:xfrm rot="16200000" flipH="1">
            <a:off x="2997961" y="2791663"/>
            <a:ext cx="1016091" cy="312106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4" idx="2"/>
            <a:endCxn id="19" idx="1"/>
          </p:cNvCxnSpPr>
          <p:nvPr/>
        </p:nvCxnSpPr>
        <p:spPr>
          <a:xfrm rot="16200000" flipH="1">
            <a:off x="6610056" y="3859143"/>
            <a:ext cx="1228041" cy="350041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95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15.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github.com</a:t>
            </a:r>
            <a:r>
              <a:rPr lang="ko-KR" altLang="en-US" sz="1500" smtClean="0">
                <a:solidFill>
                  <a:schemeClr val="tx1"/>
                </a:solidFill>
              </a:rPr>
              <a:t>의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레파지토리가 업데이트 되었습니다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000000" cy="564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7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16.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github.com</a:t>
            </a:r>
            <a:r>
              <a:rPr lang="ko-KR" altLang="en-US" sz="1500" smtClean="0">
                <a:solidFill>
                  <a:schemeClr val="tx1"/>
                </a:solidFill>
              </a:rPr>
              <a:t>의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레파지토리에서 </a:t>
            </a:r>
            <a:r>
              <a:rPr lang="en-US" altLang="ko-KR" sz="1500" smtClean="0">
                <a:solidFill>
                  <a:schemeClr val="tx1"/>
                </a:solidFill>
              </a:rPr>
              <a:t>Manage acces</a:t>
            </a:r>
            <a:r>
              <a:rPr lang="ko-KR" altLang="en-US" sz="1500" smtClean="0">
                <a:solidFill>
                  <a:schemeClr val="tx1"/>
                </a:solidFill>
              </a:rPr>
              <a:t>를 클릭합니다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</a:t>
            </a:r>
            <a:r>
              <a:rPr lang="ko-KR" altLang="en-US" sz="1500" smtClean="0">
                <a:solidFill>
                  <a:srgbClr val="FF0000"/>
                </a:solidFill>
              </a:rPr>
              <a:t>조원들을 초대하기 위함이며</a:t>
            </a:r>
            <a:r>
              <a:rPr lang="en-US" altLang="ko-KR" sz="1500" smtClean="0">
                <a:solidFill>
                  <a:srgbClr val="FF0000"/>
                </a:solidFill>
              </a:rPr>
              <a:t>, </a:t>
            </a:r>
            <a:r>
              <a:rPr lang="ko-KR" altLang="en-US" sz="1500" smtClean="0">
                <a:solidFill>
                  <a:srgbClr val="FF0000"/>
                </a:solidFill>
              </a:rPr>
              <a:t>초대된 조원들만 </a:t>
            </a:r>
            <a:r>
              <a:rPr lang="en-US" altLang="ko-KR" sz="1500" smtClean="0">
                <a:solidFill>
                  <a:srgbClr val="FF0000"/>
                </a:solidFill>
              </a:rPr>
              <a:t>MyHome </a:t>
            </a:r>
            <a:r>
              <a:rPr lang="ko-KR" altLang="en-US" sz="1500" smtClean="0">
                <a:solidFill>
                  <a:srgbClr val="FF0000"/>
                </a:solidFill>
              </a:rPr>
              <a:t>레파지토리를 수정할 수 있습니다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68"/>
            <a:ext cx="6840000" cy="56611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8464" y="2780928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57056" y="1979355"/>
            <a:ext cx="720080" cy="27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stCxn id="7" idx="2"/>
            <a:endCxn id="8" idx="3"/>
          </p:cNvCxnSpPr>
          <p:nvPr/>
        </p:nvCxnSpPr>
        <p:spPr>
          <a:xfrm rot="5400000">
            <a:off x="3429099" y="536947"/>
            <a:ext cx="671538" cy="410445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44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6840000" cy="56611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17.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Invite a collaborator</a:t>
            </a:r>
            <a:r>
              <a:rPr lang="ko-KR" altLang="en-US" sz="1500" smtClean="0">
                <a:solidFill>
                  <a:schemeClr val="tx1"/>
                </a:solidFill>
              </a:rPr>
              <a:t>를 클릭합니다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</a:t>
            </a:r>
            <a:r>
              <a:rPr lang="ko-KR" altLang="en-US" sz="1500" smtClean="0">
                <a:solidFill>
                  <a:srgbClr val="FF0000"/>
                </a:solidFill>
              </a:rPr>
              <a:t>조원들을 초대하기 위함이며</a:t>
            </a:r>
            <a:r>
              <a:rPr lang="en-US" altLang="ko-KR" sz="1500" smtClean="0">
                <a:solidFill>
                  <a:srgbClr val="FF0000"/>
                </a:solidFill>
              </a:rPr>
              <a:t>, </a:t>
            </a:r>
            <a:r>
              <a:rPr lang="ko-KR" altLang="en-US" sz="1500" smtClean="0">
                <a:solidFill>
                  <a:srgbClr val="FF0000"/>
                </a:solidFill>
              </a:rPr>
              <a:t>초대된 조원들만 </a:t>
            </a:r>
            <a:r>
              <a:rPr lang="en-US" altLang="ko-KR" sz="1500" smtClean="0">
                <a:solidFill>
                  <a:srgbClr val="FF0000"/>
                </a:solidFill>
              </a:rPr>
              <a:t>MyHome </a:t>
            </a:r>
            <a:r>
              <a:rPr lang="ko-KR" altLang="en-US" sz="1500" smtClean="0">
                <a:solidFill>
                  <a:srgbClr val="FF0000"/>
                </a:solidFill>
              </a:rPr>
              <a:t>레파지토리를 수정할 수 있습니다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8824" y="4725144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6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8197" t="18461" r="29693" b="53556"/>
          <a:stretch/>
        </p:blipFill>
        <p:spPr>
          <a:xfrm>
            <a:off x="848544" y="908720"/>
            <a:ext cx="2880320" cy="15841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18.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조원의 아이디를 입력하고 초대합니다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8544" y="1781283"/>
            <a:ext cx="28803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8424" t="19239" r="30518" b="48962"/>
          <a:stretch/>
        </p:blipFill>
        <p:spPr>
          <a:xfrm>
            <a:off x="848544" y="2636912"/>
            <a:ext cx="2808312" cy="18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4725" y="1771529"/>
            <a:ext cx="54025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rgbClr val="FF0000"/>
                </a:solidFill>
              </a:rPr>
              <a:t>초대할 조원의 아이디</a:t>
            </a:r>
            <a:r>
              <a:rPr lang="en-US" altLang="ko-KR" sz="1500" smtClean="0">
                <a:solidFill>
                  <a:srgbClr val="FF0000"/>
                </a:solidFill>
              </a:rPr>
              <a:t>(koreaitlecture)</a:t>
            </a:r>
            <a:r>
              <a:rPr lang="ko-KR" altLang="en-US" sz="1500" smtClean="0">
                <a:solidFill>
                  <a:srgbClr val="FF0000"/>
                </a:solidFill>
              </a:rPr>
              <a:t>를 입력하고 선택합니다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48544" y="4043967"/>
            <a:ext cx="2880320" cy="321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544" y="2114393"/>
            <a:ext cx="2880320" cy="406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8" idx="1"/>
            <a:endCxn id="10" idx="1"/>
          </p:cNvCxnSpPr>
          <p:nvPr/>
        </p:nvCxnSpPr>
        <p:spPr>
          <a:xfrm rot="10800000" flipV="1">
            <a:off x="848544" y="1925298"/>
            <a:ext cx="12700" cy="392555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0" idx="2"/>
            <a:endCxn id="13" idx="0"/>
          </p:cNvCxnSpPr>
          <p:nvPr/>
        </p:nvCxnSpPr>
        <p:spPr>
          <a:xfrm>
            <a:off x="2288704" y="2521315"/>
            <a:ext cx="0" cy="1522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4581128"/>
            <a:ext cx="6840000" cy="207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537176" y="4653136"/>
            <a:ext cx="1080120" cy="289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3"/>
            <a:endCxn id="18" idx="0"/>
          </p:cNvCxnSpPr>
          <p:nvPr/>
        </p:nvCxnSpPr>
        <p:spPr>
          <a:xfrm>
            <a:off x="3728864" y="4204536"/>
            <a:ext cx="3348372" cy="448600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84725" y="3878640"/>
            <a:ext cx="42178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rgbClr val="FF0000"/>
                </a:solidFill>
              </a:rPr>
              <a:t>추가할 조원이 더 있으면 계속해서 초대합니다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1. (</a:t>
            </a:r>
            <a:r>
              <a:rPr lang="ko-KR" altLang="en-US" sz="1500" smtClean="0">
                <a:solidFill>
                  <a:schemeClr val="tx1"/>
                </a:solidFill>
              </a:rPr>
              <a:t>공통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조장 </a:t>
            </a:r>
            <a:r>
              <a:rPr lang="en-US" altLang="ko-KR" sz="1500" smtClean="0">
                <a:solidFill>
                  <a:schemeClr val="tx1"/>
                </a:solidFill>
              </a:rPr>
              <a:t>1</a:t>
            </a:r>
            <a:r>
              <a:rPr lang="ko-KR" altLang="en-US" sz="1500" smtClean="0">
                <a:solidFill>
                  <a:schemeClr val="tx1"/>
                </a:solidFill>
              </a:rPr>
              <a:t>명과 조원 </a:t>
            </a:r>
            <a:r>
              <a:rPr lang="en-US" altLang="ko-KR" sz="1500" smtClean="0">
                <a:solidFill>
                  <a:schemeClr val="tx1"/>
                </a:solidFill>
              </a:rPr>
              <a:t>1</a:t>
            </a:r>
            <a:r>
              <a:rPr lang="ko-KR" altLang="en-US" sz="1500" smtClean="0">
                <a:solidFill>
                  <a:schemeClr val="tx1"/>
                </a:solidFill>
              </a:rPr>
              <a:t>명이 </a:t>
            </a:r>
            <a:r>
              <a:rPr lang="en-US" altLang="ko-KR" sz="1500" smtClean="0">
                <a:solidFill>
                  <a:schemeClr val="tx1"/>
                </a:solidFill>
              </a:rPr>
              <a:t>STS</a:t>
            </a:r>
            <a:r>
              <a:rPr lang="ko-KR" altLang="en-US" sz="1500" smtClean="0">
                <a:solidFill>
                  <a:schemeClr val="tx1"/>
                </a:solidFill>
              </a:rPr>
              <a:t>와 </a:t>
            </a:r>
            <a:r>
              <a:rPr lang="en-US" altLang="ko-KR" sz="1500" smtClean="0">
                <a:solidFill>
                  <a:schemeClr val="tx1"/>
                </a:solidFill>
              </a:rPr>
              <a:t>Git/github</a:t>
            </a:r>
            <a:r>
              <a:rPr lang="ko-KR" altLang="en-US" sz="1500" smtClean="0">
                <a:solidFill>
                  <a:schemeClr val="tx1"/>
                </a:solidFill>
              </a:rPr>
              <a:t>을 이용해 협업하는 시나리오입니다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 smtClean="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160" y="1268760"/>
            <a:ext cx="3373680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6"/>
                </a:solidFill>
              </a:rPr>
              <a:t>기본 환경</a:t>
            </a:r>
            <a:endParaRPr lang="en-US" altLang="ko-KR" b="1" smtClean="0">
              <a:solidFill>
                <a:schemeClr val="accent6"/>
              </a:solidFill>
            </a:endParaRPr>
          </a:p>
          <a:p>
            <a:endParaRPr lang="en-US" altLang="ko-KR"/>
          </a:p>
          <a:p>
            <a:r>
              <a:rPr lang="en-US" altLang="ko-KR" smtClean="0"/>
              <a:t>1. </a:t>
            </a:r>
            <a:r>
              <a:rPr lang="ko-KR" altLang="en-US" smtClean="0"/>
              <a:t>조장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</a:t>
            </a:r>
            <a:r>
              <a:rPr lang="en-US" altLang="ko-KR" smtClean="0">
                <a:solidFill>
                  <a:srgbClr val="0070C0"/>
                </a:solidFill>
              </a:rPr>
              <a:t>itlecture</a:t>
            </a:r>
          </a:p>
          <a:p>
            <a:endParaRPr lang="en-US" altLang="ko-KR"/>
          </a:p>
          <a:p>
            <a:r>
              <a:rPr lang="en-US" altLang="ko-KR" smtClean="0"/>
              <a:t>2. </a:t>
            </a:r>
            <a:r>
              <a:rPr lang="ko-KR" altLang="en-US" smtClean="0"/>
              <a:t>조원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</a:t>
            </a:r>
            <a:r>
              <a:rPr lang="en-US" altLang="ko-KR" smtClean="0">
                <a:solidFill>
                  <a:srgbClr val="0070C0"/>
                </a:solidFill>
              </a:rPr>
              <a:t>koreaitlecture</a:t>
            </a:r>
          </a:p>
          <a:p>
            <a:endParaRPr lang="en-US" altLang="ko-KR"/>
          </a:p>
          <a:p>
            <a:r>
              <a:rPr lang="en-US" altLang="ko-KR" smtClean="0"/>
              <a:t>3. </a:t>
            </a:r>
            <a:r>
              <a:rPr lang="ko-KR" altLang="en-US" smtClean="0"/>
              <a:t>프로젝트명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</a:t>
            </a:r>
            <a:r>
              <a:rPr lang="en-US" altLang="ko-KR" smtClean="0">
                <a:solidFill>
                  <a:srgbClr val="0070C0"/>
                </a:solidFill>
              </a:rPr>
              <a:t>MyHome</a:t>
            </a:r>
          </a:p>
          <a:p>
            <a:endParaRPr lang="en-US" altLang="ko-KR"/>
          </a:p>
          <a:p>
            <a:r>
              <a:rPr lang="en-US" altLang="ko-KR" smtClean="0"/>
              <a:t>4. </a:t>
            </a:r>
            <a:r>
              <a:rPr lang="ko-KR" altLang="en-US" smtClean="0"/>
              <a:t>워크스페이스 </a:t>
            </a:r>
            <a:endParaRPr lang="en-US" altLang="ko-KR" smtClean="0"/>
          </a:p>
          <a:p>
            <a:r>
              <a:rPr lang="en-US" altLang="ko-KR" smtClean="0">
                <a:solidFill>
                  <a:srgbClr val="0070C0"/>
                </a:solidFill>
              </a:rPr>
              <a:t>     D:\workspace\MyHome</a:t>
            </a:r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8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19. (</a:t>
            </a:r>
            <a:r>
              <a:rPr lang="ko-KR" altLang="en-US" sz="1500" smtClean="0">
                <a:solidFill>
                  <a:schemeClr val="tx1"/>
                </a:solidFill>
              </a:rPr>
              <a:t>조원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본인의 이메일을 확인하고</a:t>
            </a:r>
            <a:r>
              <a:rPr lang="en-US" altLang="ko-KR" sz="1500" smtClean="0">
                <a:solidFill>
                  <a:schemeClr val="tx1"/>
                </a:solidFill>
              </a:rPr>
              <a:t>, </a:t>
            </a:r>
            <a:r>
              <a:rPr lang="ko-KR" altLang="en-US" sz="1500" smtClean="0">
                <a:solidFill>
                  <a:schemeClr val="tx1"/>
                </a:solidFill>
              </a:rPr>
              <a:t>초대에 응합니다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    </a:t>
            </a:r>
            <a:r>
              <a:rPr lang="en-US" altLang="ko-KR" sz="1500" smtClean="0">
                <a:solidFill>
                  <a:srgbClr val="FF0000"/>
                </a:solidFill>
              </a:rPr>
              <a:t>(Accept invitation)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756"/>
          <a:stretch/>
        </p:blipFill>
        <p:spPr>
          <a:xfrm>
            <a:off x="0" y="1124744"/>
            <a:ext cx="5760000" cy="4159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9738"/>
          <a:stretch/>
        </p:blipFill>
        <p:spPr>
          <a:xfrm>
            <a:off x="0" y="1768223"/>
            <a:ext cx="4752000" cy="4541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1768223"/>
            <a:ext cx="3475021" cy="332260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72680" y="1139603"/>
            <a:ext cx="3528392" cy="345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96564" y="3026262"/>
            <a:ext cx="1478059" cy="465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41694" y="1171157"/>
            <a:ext cx="26693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rgbClr val="FF0000"/>
                </a:solidFill>
              </a:rPr>
              <a:t>본인의 이메일을 확인합니다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33209" y="5145469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0" idx="2"/>
            <a:endCxn id="13" idx="0"/>
          </p:cNvCxnSpPr>
          <p:nvPr/>
        </p:nvCxnSpPr>
        <p:spPr>
          <a:xfrm flipH="1">
            <a:off x="2373269" y="1484784"/>
            <a:ext cx="1463607" cy="3660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3" idx="3"/>
            <a:endCxn id="11" idx="1"/>
          </p:cNvCxnSpPr>
          <p:nvPr/>
        </p:nvCxnSpPr>
        <p:spPr>
          <a:xfrm flipV="1">
            <a:off x="2913329" y="3258839"/>
            <a:ext cx="3183235" cy="2066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20688"/>
            <a:ext cx="5269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rgbClr val="FF0000"/>
                </a:solidFill>
              </a:rPr>
              <a:t>이메일을 확인하기 전에 </a:t>
            </a:r>
            <a:r>
              <a:rPr lang="en-US" altLang="ko-KR" sz="1500" smtClean="0">
                <a:solidFill>
                  <a:srgbClr val="FF0000"/>
                </a:solidFill>
              </a:rPr>
              <a:t>github.com</a:t>
            </a:r>
            <a:r>
              <a:rPr lang="ko-KR" altLang="en-US" sz="1500" smtClean="0">
                <a:solidFill>
                  <a:srgbClr val="FF0000"/>
                </a:solidFill>
              </a:rPr>
              <a:t>에 로그인을 해 둡니다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33021" b="4075"/>
          <a:stretch/>
        </p:blipFill>
        <p:spPr bwMode="auto">
          <a:xfrm>
            <a:off x="0" y="620688"/>
            <a:ext cx="7920000" cy="5050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20. (</a:t>
            </a:r>
            <a:r>
              <a:rPr lang="ko-KR" altLang="en-US" sz="1500" smtClean="0">
                <a:solidFill>
                  <a:schemeClr val="tx1"/>
                </a:solidFill>
              </a:rPr>
              <a:t>조원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초대에 응하면</a:t>
            </a:r>
            <a:r>
              <a:rPr lang="en-US" altLang="ko-KR" sz="1500" smtClean="0">
                <a:solidFill>
                  <a:schemeClr val="tx1"/>
                </a:solidFill>
              </a:rPr>
              <a:t>, </a:t>
            </a:r>
            <a:r>
              <a:rPr lang="ko-KR" altLang="en-US" sz="1500" smtClean="0">
                <a:solidFill>
                  <a:schemeClr val="tx1"/>
                </a:solidFill>
              </a:rPr>
              <a:t>조장이 </a:t>
            </a:r>
            <a:r>
              <a:rPr lang="en-US" altLang="ko-KR" sz="1500" smtClean="0">
                <a:solidFill>
                  <a:schemeClr val="tx1"/>
                </a:solidFill>
              </a:rPr>
              <a:t>github.com</a:t>
            </a:r>
            <a:r>
              <a:rPr lang="ko-KR" altLang="en-US" sz="1500" smtClean="0">
                <a:solidFill>
                  <a:schemeClr val="tx1"/>
                </a:solidFill>
              </a:rPr>
              <a:t>에 올린 </a:t>
            </a:r>
            <a:r>
              <a:rPr lang="en-US" altLang="ko-KR" sz="1500" err="1" smtClean="0">
                <a:solidFill>
                  <a:schemeClr val="tx1"/>
                </a:solidFill>
              </a:rPr>
              <a:t>MyHome</a:t>
            </a:r>
            <a:r>
              <a:rPr lang="en-US" altLang="ko-KR" sz="1500" smtClean="0">
                <a:solidFill>
                  <a:schemeClr val="tx1"/>
                </a:solidFill>
              </a:rPr>
              <a:t> </a:t>
            </a:r>
            <a:r>
              <a:rPr lang="ko-KR" altLang="en-US" sz="1500" smtClean="0">
                <a:solidFill>
                  <a:schemeClr val="tx1"/>
                </a:solidFill>
              </a:rPr>
              <a:t>레파지토리가 보입니다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MyHome </a:t>
            </a:r>
            <a:r>
              <a:rPr lang="ko-KR" altLang="en-US" sz="1500" smtClean="0">
                <a:solidFill>
                  <a:srgbClr val="FF0000"/>
                </a:solidFill>
              </a:rPr>
              <a:t>레파지토리의 </a:t>
            </a:r>
            <a:r>
              <a:rPr lang="en-US" altLang="ko-KR" sz="1500" smtClean="0">
                <a:solidFill>
                  <a:srgbClr val="FF0000"/>
                </a:solidFill>
              </a:rPr>
              <a:t>URI</a:t>
            </a:r>
            <a:r>
              <a:rPr lang="ko-KR" altLang="en-US" sz="1500" smtClean="0">
                <a:solidFill>
                  <a:srgbClr val="FF0000"/>
                </a:solidFill>
              </a:rPr>
              <a:t>를 복사합니다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57056" y="1800433"/>
            <a:ext cx="2429496" cy="980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01264" y="1500780"/>
            <a:ext cx="785288" cy="299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16919" y="2286516"/>
            <a:ext cx="336314" cy="273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0" idx="2"/>
            <a:endCxn id="11" idx="0"/>
          </p:cNvCxnSpPr>
          <p:nvPr/>
        </p:nvCxnSpPr>
        <p:spPr>
          <a:xfrm>
            <a:off x="7493908" y="1800433"/>
            <a:ext cx="91168" cy="486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8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21. (</a:t>
            </a:r>
            <a:r>
              <a:rPr lang="ko-KR" altLang="en-US" sz="1500" smtClean="0">
                <a:solidFill>
                  <a:schemeClr val="tx1"/>
                </a:solidFill>
              </a:rPr>
              <a:t>조원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en-US" altLang="ko-KR" sz="1500">
                <a:solidFill>
                  <a:schemeClr val="tx1"/>
                </a:solidFill>
              </a:rPr>
              <a:t>github.com</a:t>
            </a:r>
            <a:r>
              <a:rPr lang="ko-KR" altLang="en-US" sz="1500">
                <a:solidFill>
                  <a:schemeClr val="tx1"/>
                </a:solidFill>
              </a:rPr>
              <a:t>에 올라간 </a:t>
            </a:r>
            <a:r>
              <a:rPr lang="en-US" altLang="ko-KR" sz="1500">
                <a:solidFill>
                  <a:schemeClr val="tx1"/>
                </a:solidFill>
              </a:rPr>
              <a:t>MyHome </a:t>
            </a:r>
            <a:r>
              <a:rPr lang="ko-KR" altLang="en-US" sz="1500">
                <a:solidFill>
                  <a:schemeClr val="tx1"/>
                </a:solidFill>
              </a:rPr>
              <a:t>레파지토리를 로컬 레파지토리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자신의 </a:t>
            </a:r>
            <a:r>
              <a:rPr lang="en-US" altLang="ko-KR" sz="1500">
                <a:solidFill>
                  <a:schemeClr val="tx1"/>
                </a:solidFill>
              </a:rPr>
              <a:t>PC)</a:t>
            </a:r>
            <a:r>
              <a:rPr lang="ko-KR" altLang="en-US" sz="1500">
                <a:solidFill>
                  <a:schemeClr val="tx1"/>
                </a:solidFill>
              </a:rPr>
              <a:t>로 가져옵니다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 smtClean="0">
                <a:solidFill>
                  <a:srgbClr val="FF0000"/>
                </a:solidFill>
              </a:rPr>
              <a:t>     </a:t>
            </a:r>
            <a:r>
              <a:rPr lang="en-US" altLang="ko-KR" sz="1500" err="1" smtClean="0">
                <a:solidFill>
                  <a:srgbClr val="FF0000"/>
                </a:solidFill>
              </a:rPr>
              <a:t>Git</a:t>
            </a:r>
            <a:r>
              <a:rPr lang="en-US" altLang="ko-KR" sz="1500" smtClean="0">
                <a:solidFill>
                  <a:srgbClr val="FF0000"/>
                </a:solidFill>
              </a:rPr>
              <a:t> Repositories – Clone a </a:t>
            </a:r>
            <a:r>
              <a:rPr lang="en-US" altLang="ko-KR" sz="1500" err="1" smtClean="0">
                <a:solidFill>
                  <a:srgbClr val="FF0000"/>
                </a:solidFill>
              </a:rPr>
              <a:t>Git</a:t>
            </a:r>
            <a:r>
              <a:rPr lang="en-US" altLang="ko-KR" sz="1500" smtClean="0">
                <a:solidFill>
                  <a:srgbClr val="FF0000"/>
                </a:solidFill>
              </a:rPr>
              <a:t> repository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892"/>
            <a:ext cx="6840000" cy="5546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96816" y="2971800"/>
            <a:ext cx="1368152" cy="295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96816" y="4653136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00" y="616892"/>
            <a:ext cx="3600000" cy="37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334525" y="1480988"/>
            <a:ext cx="12477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04583" y="4073769"/>
            <a:ext cx="854167" cy="24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6" idx="2"/>
            <a:endCxn id="8" idx="0"/>
          </p:cNvCxnSpPr>
          <p:nvPr/>
        </p:nvCxnSpPr>
        <p:spPr>
          <a:xfrm>
            <a:off x="3980892" y="3267140"/>
            <a:ext cx="144016" cy="1385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8" idx="3"/>
            <a:endCxn id="10" idx="1"/>
          </p:cNvCxnSpPr>
          <p:nvPr/>
        </p:nvCxnSpPr>
        <p:spPr>
          <a:xfrm flipV="1">
            <a:off x="4953000" y="1589000"/>
            <a:ext cx="1381525" cy="320815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0" idx="2"/>
            <a:endCxn id="11" idx="0"/>
          </p:cNvCxnSpPr>
          <p:nvPr/>
        </p:nvCxnSpPr>
        <p:spPr>
          <a:xfrm>
            <a:off x="6958399" y="1697012"/>
            <a:ext cx="1173268" cy="2376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7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7" y="620689"/>
            <a:ext cx="3600000" cy="3769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1801924"/>
            <a:ext cx="3600000" cy="37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86" y="2740021"/>
            <a:ext cx="3600000" cy="37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22.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en-US" altLang="ko-KR" sz="1500" smtClean="0">
                <a:solidFill>
                  <a:schemeClr val="tx1"/>
                </a:solidFill>
              </a:rPr>
              <a:t>github.com</a:t>
            </a:r>
            <a:r>
              <a:rPr lang="ko-KR" altLang="en-US" sz="1500">
                <a:solidFill>
                  <a:schemeClr val="tx1"/>
                </a:solidFill>
              </a:rPr>
              <a:t>에 올라간 </a:t>
            </a:r>
            <a:r>
              <a:rPr lang="en-US" altLang="ko-KR" sz="1500" err="1">
                <a:solidFill>
                  <a:schemeClr val="tx1"/>
                </a:solidFill>
              </a:rPr>
              <a:t>MyHome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레파지토리를 </a:t>
            </a:r>
            <a:r>
              <a:rPr lang="ko-KR" altLang="en-US" sz="1500" smtClean="0">
                <a:solidFill>
                  <a:schemeClr val="tx1"/>
                </a:solidFill>
              </a:rPr>
              <a:t>로컬 레파지토리</a:t>
            </a:r>
            <a:r>
              <a:rPr lang="en-US" altLang="ko-KR" sz="1500" smtClean="0">
                <a:solidFill>
                  <a:schemeClr val="tx1"/>
                </a:solidFill>
              </a:rPr>
              <a:t>(</a:t>
            </a:r>
            <a:r>
              <a:rPr lang="ko-KR" altLang="en-US" sz="1500" smtClean="0">
                <a:solidFill>
                  <a:schemeClr val="tx1"/>
                </a:solidFill>
              </a:rPr>
              <a:t>자신의 </a:t>
            </a:r>
            <a:r>
              <a:rPr lang="en-US" altLang="ko-KR" sz="1500" smtClean="0">
                <a:solidFill>
                  <a:schemeClr val="tx1"/>
                </a:solidFill>
              </a:rPr>
              <a:t>PC)</a:t>
            </a:r>
            <a:r>
              <a:rPr lang="ko-KR" altLang="en-US" sz="1500" smtClean="0">
                <a:solidFill>
                  <a:schemeClr val="tx1"/>
                </a:solidFill>
              </a:rPr>
              <a:t>로 </a:t>
            </a:r>
            <a:r>
              <a:rPr lang="ko-KR" altLang="en-US" sz="1500">
                <a:solidFill>
                  <a:schemeClr val="tx1"/>
                </a:solidFill>
              </a:rPr>
              <a:t>가져옵니다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    </a:t>
            </a:r>
            <a:r>
              <a:rPr lang="en-US" altLang="ko-KR" sz="1500" err="1">
                <a:solidFill>
                  <a:srgbClr val="FF0000"/>
                </a:solidFill>
              </a:rPr>
              <a:t>Git</a:t>
            </a:r>
            <a:r>
              <a:rPr lang="en-US" altLang="ko-KR" sz="1500">
                <a:solidFill>
                  <a:srgbClr val="FF0000"/>
                </a:solidFill>
              </a:rPr>
              <a:t> Repositories – Clone a </a:t>
            </a:r>
            <a:r>
              <a:rPr lang="en-US" altLang="ko-KR" sz="1500" err="1">
                <a:solidFill>
                  <a:srgbClr val="FF0000"/>
                </a:solidFill>
              </a:rPr>
              <a:t>Git</a:t>
            </a:r>
            <a:r>
              <a:rPr lang="en-US" altLang="ko-KR" sz="1500">
                <a:solidFill>
                  <a:srgbClr val="FF0000"/>
                </a:solidFill>
              </a:rPr>
              <a:t> repository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36976" y="5263922"/>
            <a:ext cx="720080" cy="234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456" y="1520788"/>
            <a:ext cx="28567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44009" y="4089911"/>
            <a:ext cx="714100" cy="230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73567" y="3601591"/>
            <a:ext cx="3459567" cy="316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457" y="2733919"/>
            <a:ext cx="285670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457533" y="6211330"/>
            <a:ext cx="675491" cy="212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6633" y="2880031"/>
            <a:ext cx="854167" cy="176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8" idx="2"/>
            <a:endCxn id="13" idx="0"/>
          </p:cNvCxnSpPr>
          <p:nvPr/>
        </p:nvCxnSpPr>
        <p:spPr>
          <a:xfrm>
            <a:off x="1484810" y="1736812"/>
            <a:ext cx="1" cy="997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3" idx="2"/>
            <a:endCxn id="9" idx="0"/>
          </p:cNvCxnSpPr>
          <p:nvPr/>
        </p:nvCxnSpPr>
        <p:spPr>
          <a:xfrm>
            <a:off x="1484811" y="3526007"/>
            <a:ext cx="316248" cy="563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9" idx="3"/>
            <a:endCxn id="18" idx="1"/>
          </p:cNvCxnSpPr>
          <p:nvPr/>
        </p:nvCxnSpPr>
        <p:spPr>
          <a:xfrm flipV="1">
            <a:off x="2158109" y="2968135"/>
            <a:ext cx="1228524" cy="1237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8" idx="2"/>
            <a:endCxn id="6" idx="0"/>
          </p:cNvCxnSpPr>
          <p:nvPr/>
        </p:nvCxnSpPr>
        <p:spPr>
          <a:xfrm>
            <a:off x="3813717" y="3056238"/>
            <a:ext cx="1283299" cy="2207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6" idx="3"/>
            <a:endCxn id="11" idx="1"/>
          </p:cNvCxnSpPr>
          <p:nvPr/>
        </p:nvCxnSpPr>
        <p:spPr>
          <a:xfrm flipV="1">
            <a:off x="5457056" y="3759895"/>
            <a:ext cx="916511" cy="1621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2"/>
            <a:endCxn id="14" idx="0"/>
          </p:cNvCxnSpPr>
          <p:nvPr/>
        </p:nvCxnSpPr>
        <p:spPr>
          <a:xfrm>
            <a:off x="8103351" y="3918198"/>
            <a:ext cx="691928" cy="2293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17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9"/>
            <a:ext cx="3960000" cy="117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00" y="620688"/>
            <a:ext cx="5760000" cy="597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23.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github.com</a:t>
            </a:r>
            <a:r>
              <a:rPr lang="ko-KR" altLang="en-US" sz="1500">
                <a:solidFill>
                  <a:schemeClr val="tx1"/>
                </a:solidFill>
              </a:rPr>
              <a:t>에 올라간 </a:t>
            </a:r>
            <a:r>
              <a:rPr lang="en-US" altLang="ko-KR" sz="1500">
                <a:solidFill>
                  <a:schemeClr val="tx1"/>
                </a:solidFill>
              </a:rPr>
              <a:t>MyHome </a:t>
            </a:r>
            <a:r>
              <a:rPr lang="ko-KR" altLang="en-US" sz="1500">
                <a:solidFill>
                  <a:schemeClr val="tx1"/>
                </a:solidFill>
              </a:rPr>
              <a:t>레파지토리를 로컬 레파지토리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자신의 </a:t>
            </a:r>
            <a:r>
              <a:rPr lang="en-US" altLang="ko-KR" sz="1500">
                <a:solidFill>
                  <a:schemeClr val="tx1"/>
                </a:solidFill>
              </a:rPr>
              <a:t>PC)</a:t>
            </a:r>
            <a:r>
              <a:rPr lang="ko-KR" altLang="en-US" sz="1500">
                <a:solidFill>
                  <a:schemeClr val="tx1"/>
                </a:solidFill>
              </a:rPr>
              <a:t>로 가져옵니다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 smtClean="0">
                <a:solidFill>
                  <a:srgbClr val="FF0000"/>
                </a:solidFill>
              </a:rPr>
              <a:t>     </a:t>
            </a:r>
            <a:r>
              <a:rPr lang="en-US" altLang="ko-KR" sz="1500" err="1">
                <a:solidFill>
                  <a:srgbClr val="FF0000"/>
                </a:solidFill>
              </a:rPr>
              <a:t>Git</a:t>
            </a:r>
            <a:r>
              <a:rPr lang="en-US" altLang="ko-KR" sz="1500">
                <a:solidFill>
                  <a:srgbClr val="FF0000"/>
                </a:solidFill>
              </a:rPr>
              <a:t> Repositories – Clone a </a:t>
            </a:r>
            <a:r>
              <a:rPr lang="en-US" altLang="ko-KR" sz="1500" err="1">
                <a:solidFill>
                  <a:srgbClr val="FF0000"/>
                </a:solidFill>
              </a:rPr>
              <a:t>Git</a:t>
            </a:r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repository  (Clone</a:t>
            </a:r>
            <a:r>
              <a:rPr lang="ko-KR" altLang="en-US" sz="1500" smtClean="0">
                <a:solidFill>
                  <a:srgbClr val="FF0000"/>
                </a:solidFill>
              </a:rPr>
              <a:t>을 하고 나면 자신의 로컬 레파지토리로 자동 설정됩니다</a:t>
            </a:r>
            <a:r>
              <a:rPr lang="en-US" altLang="ko-KR" sz="1500" smtClean="0">
                <a:solidFill>
                  <a:srgbClr val="FF0000"/>
                </a:solidFill>
              </a:rPr>
              <a:t>.)</a:t>
            </a:r>
            <a:endParaRPr lang="en-US" altLang="ko-KR" sz="150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86783" y="1461227"/>
            <a:ext cx="854167" cy="249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1797986"/>
            <a:ext cx="31886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rgbClr val="FF0000"/>
                </a:solidFill>
              </a:rPr>
              <a:t>비밀번호 힌트 안 만들어도 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742" y="2072634"/>
            <a:ext cx="2890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MyHome </a:t>
            </a:r>
            <a:r>
              <a:rPr lang="ko-KR" altLang="en-US" sz="1500" smtClean="0">
                <a:solidFill>
                  <a:srgbClr val="FF0000"/>
                </a:solidFill>
              </a:rPr>
              <a:t>프로젝트가 없습니다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500" smtClean="0">
                <a:solidFill>
                  <a:srgbClr val="FF0000"/>
                </a:solidFill>
              </a:rPr>
              <a:t>이제 </a:t>
            </a:r>
            <a:r>
              <a:rPr lang="en-US" altLang="ko-KR" sz="1500" smtClean="0">
                <a:solidFill>
                  <a:srgbClr val="FF0000"/>
                </a:solidFill>
              </a:rPr>
              <a:t>import </a:t>
            </a:r>
            <a:r>
              <a:rPr lang="ko-KR" altLang="en-US" sz="1500" smtClean="0">
                <a:solidFill>
                  <a:srgbClr val="FF0000"/>
                </a:solidFill>
              </a:rPr>
              <a:t>해야 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46000" y="1990346"/>
            <a:ext cx="1743104" cy="71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화살표 2"/>
          <p:cNvSpPr/>
          <p:nvPr/>
        </p:nvSpPr>
        <p:spPr>
          <a:xfrm>
            <a:off x="5917679" y="2182706"/>
            <a:ext cx="432048" cy="310190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6" t="9814" r="30937" b="26111"/>
          <a:stretch/>
        </p:blipFill>
        <p:spPr bwMode="auto">
          <a:xfrm>
            <a:off x="0" y="620688"/>
            <a:ext cx="6048000" cy="574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24. (</a:t>
            </a:r>
            <a:r>
              <a:rPr lang="ko-KR" altLang="en-US" sz="1500" smtClean="0">
                <a:solidFill>
                  <a:schemeClr val="tx1"/>
                </a:solidFill>
              </a:rPr>
              <a:t>조원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en-US" altLang="ko-KR" sz="1500" err="1" smtClean="0">
                <a:solidFill>
                  <a:schemeClr val="tx1"/>
                </a:solidFill>
              </a:rPr>
              <a:t>MyHome</a:t>
            </a:r>
            <a:r>
              <a:rPr lang="ko-KR" altLang="en-US" sz="1500" smtClean="0">
                <a:solidFill>
                  <a:schemeClr val="tx1"/>
                </a:solidFill>
              </a:rPr>
              <a:t>은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 smtClean="0">
                <a:solidFill>
                  <a:schemeClr val="tx1"/>
                </a:solidFill>
              </a:rPr>
              <a:t>이미 </a:t>
            </a:r>
            <a:r>
              <a:rPr lang="en-US" altLang="ko-KR" sz="1500" smtClean="0">
                <a:solidFill>
                  <a:schemeClr val="tx1"/>
                </a:solidFill>
              </a:rPr>
              <a:t>workspace</a:t>
            </a:r>
            <a:r>
              <a:rPr lang="ko-KR" altLang="en-US" sz="1500" smtClean="0">
                <a:solidFill>
                  <a:schemeClr val="tx1"/>
                </a:solidFill>
              </a:rPr>
              <a:t>에 존재합니다</a:t>
            </a:r>
            <a:r>
              <a:rPr lang="en-US" altLang="ko-KR" sz="1500" smtClean="0">
                <a:solidFill>
                  <a:schemeClr val="tx1"/>
                </a:solidFill>
              </a:rPr>
              <a:t>. Import</a:t>
            </a:r>
            <a:r>
              <a:rPr lang="ko-KR" altLang="en-US" sz="1500" smtClean="0">
                <a:solidFill>
                  <a:schemeClr val="tx1"/>
                </a:solidFill>
              </a:rPr>
              <a:t>만 하면 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Git Repositories – Working Tree </a:t>
            </a:r>
            <a:r>
              <a:rPr lang="ko-KR" altLang="en-US" sz="1500" smtClean="0">
                <a:solidFill>
                  <a:srgbClr val="FF0000"/>
                </a:solidFill>
              </a:rPr>
              <a:t>우클릭 </a:t>
            </a:r>
            <a:r>
              <a:rPr lang="en-US" altLang="ko-KR" sz="1500" smtClean="0">
                <a:solidFill>
                  <a:srgbClr val="FF0000"/>
                </a:solidFill>
              </a:rPr>
              <a:t>– Import Maven Projects… (MyHome</a:t>
            </a:r>
            <a:r>
              <a:rPr lang="ko-KR" altLang="en-US" sz="1500" smtClean="0">
                <a:solidFill>
                  <a:srgbClr val="FF0000"/>
                </a:solidFill>
              </a:rPr>
              <a:t>에</a:t>
            </a:r>
            <a:r>
              <a:rPr lang="ko-KR" altLang="en-US" sz="1500">
                <a:solidFill>
                  <a:srgbClr val="FF0000"/>
                </a:solidFill>
              </a:rPr>
              <a:t>서</a:t>
            </a:r>
            <a:r>
              <a:rPr lang="en-US" altLang="ko-KR" sz="1500" smtClean="0">
                <a:solidFill>
                  <a:srgbClr val="FF0000"/>
                </a:solidFill>
              </a:rPr>
              <a:t> </a:t>
            </a:r>
            <a:r>
              <a:rPr lang="ko-KR" altLang="en-US" sz="1500" smtClean="0">
                <a:solidFill>
                  <a:srgbClr val="FF0000"/>
                </a:solidFill>
              </a:rPr>
              <a:t>우클릭도 됩니다</a:t>
            </a:r>
            <a:r>
              <a:rPr lang="en-US" altLang="ko-KR" sz="1500" smtClean="0">
                <a:solidFill>
                  <a:srgbClr val="FF0000"/>
                </a:solidFill>
              </a:rPr>
              <a:t>.)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52800" y="5949280"/>
            <a:ext cx="28083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072680" y="4725144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00" y="620687"/>
            <a:ext cx="4320000" cy="401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8489151" y="4334534"/>
            <a:ext cx="702414" cy="2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21" idx="2"/>
          </p:cNvCxnSpPr>
          <p:nvPr/>
        </p:nvCxnSpPr>
        <p:spPr>
          <a:xfrm>
            <a:off x="3440832" y="4941168"/>
            <a:ext cx="1116124" cy="100811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3"/>
            <a:endCxn id="10" idx="1"/>
          </p:cNvCxnSpPr>
          <p:nvPr/>
        </p:nvCxnSpPr>
        <p:spPr>
          <a:xfrm flipV="1">
            <a:off x="5961112" y="4446313"/>
            <a:ext cx="2528039" cy="164698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021743" y="3606713"/>
            <a:ext cx="106716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29" idx="2"/>
          </p:cNvCxnSpPr>
          <p:nvPr/>
        </p:nvCxnSpPr>
        <p:spPr>
          <a:xfrm flipH="1">
            <a:off x="3440832" y="3822737"/>
            <a:ext cx="114492" cy="90240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9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25. (</a:t>
            </a:r>
            <a:r>
              <a:rPr lang="ko-KR" altLang="en-US" sz="1500" smtClean="0">
                <a:solidFill>
                  <a:schemeClr val="tx1"/>
                </a:solidFill>
              </a:rPr>
              <a:t>조원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로컬 레파지토리에 </a:t>
            </a:r>
            <a:r>
              <a:rPr lang="en-US" altLang="ko-KR" sz="1500" smtClean="0">
                <a:solidFill>
                  <a:schemeClr val="tx1"/>
                </a:solidFill>
              </a:rPr>
              <a:t>MyHome</a:t>
            </a:r>
            <a:r>
              <a:rPr lang="ko-KR" altLang="en-US" sz="1500" smtClean="0">
                <a:solidFill>
                  <a:schemeClr val="tx1"/>
                </a:solidFill>
              </a:rPr>
              <a:t> 프로젝트가 생성되었습니다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 smtClean="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7200000" cy="542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47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26. (</a:t>
            </a:r>
            <a:r>
              <a:rPr lang="ko-KR" altLang="en-US" sz="1500" smtClean="0">
                <a:solidFill>
                  <a:schemeClr val="tx1"/>
                </a:solidFill>
              </a:rPr>
              <a:t>공통</a:t>
            </a:r>
            <a:r>
              <a:rPr lang="en-US" altLang="ko-KR" sz="1500" smtClean="0">
                <a:solidFill>
                  <a:schemeClr val="tx1"/>
                </a:solidFill>
              </a:rPr>
              <a:t>) github</a:t>
            </a:r>
            <a:r>
              <a:rPr lang="ko-KR" altLang="en-US" sz="1500" smtClean="0">
                <a:solidFill>
                  <a:schemeClr val="tx1"/>
                </a:solidFill>
              </a:rPr>
              <a:t>의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레파지토리는 공유중입니다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 </a:t>
            </a:r>
            <a:r>
              <a:rPr lang="ko-KR" altLang="en-US" sz="1500" smtClean="0">
                <a:solidFill>
                  <a:schemeClr val="tx1"/>
                </a:solidFill>
              </a:rPr>
              <a:t>  모두 각자 </a:t>
            </a:r>
            <a:r>
              <a:rPr lang="en-US" altLang="ko-KR" sz="1500" smtClean="0">
                <a:solidFill>
                  <a:schemeClr val="tx1"/>
                </a:solidFill>
              </a:rPr>
              <a:t>PC</a:t>
            </a:r>
            <a:r>
              <a:rPr lang="ko-KR" altLang="en-US" sz="1500" smtClean="0">
                <a:solidFill>
                  <a:schemeClr val="tx1"/>
                </a:solidFill>
              </a:rPr>
              <a:t>에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프로젝트</a:t>
            </a:r>
            <a:r>
              <a:rPr lang="en-US" altLang="ko-KR" sz="1500" smtClean="0">
                <a:solidFill>
                  <a:schemeClr val="tx1"/>
                </a:solidFill>
              </a:rPr>
              <a:t>(</a:t>
            </a:r>
            <a:r>
              <a:rPr lang="ko-KR" altLang="en-US" sz="1500" smtClean="0">
                <a:solidFill>
                  <a:schemeClr val="tx1"/>
                </a:solidFill>
              </a:rPr>
              <a:t>로컬 레파지토리</a:t>
            </a:r>
            <a:r>
              <a:rPr lang="en-US" altLang="ko-KR" sz="1500" smtClean="0">
                <a:solidFill>
                  <a:schemeClr val="tx1"/>
                </a:solidFill>
              </a:rPr>
              <a:t>)</a:t>
            </a:r>
            <a:r>
              <a:rPr lang="ko-KR" altLang="en-US" sz="1500" smtClean="0">
                <a:solidFill>
                  <a:schemeClr val="tx1"/>
                </a:solidFill>
              </a:rPr>
              <a:t>를 가지고 있습니다</a:t>
            </a:r>
            <a:r>
              <a:rPr lang="en-US" altLang="ko-KR" sz="1500" smtClean="0">
                <a:solidFill>
                  <a:schemeClr val="tx1"/>
                </a:solidFill>
              </a:rPr>
              <a:t>. </a:t>
            </a:r>
            <a:r>
              <a:rPr lang="ko-KR" altLang="en-US" sz="1500" smtClean="0">
                <a:solidFill>
                  <a:schemeClr val="tx1"/>
                </a:solidFill>
              </a:rPr>
              <a:t>모두 </a:t>
            </a:r>
            <a:r>
              <a:rPr lang="en-US" altLang="ko-KR" sz="1500" smtClean="0">
                <a:solidFill>
                  <a:schemeClr val="tx1"/>
                </a:solidFill>
              </a:rPr>
              <a:t>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브랜치입니다</a:t>
            </a:r>
            <a:r>
              <a:rPr lang="en-US" altLang="ko-KR" sz="1500" smtClean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57675" y="5423931"/>
            <a:ext cx="22541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조장 </a:t>
            </a:r>
            <a:r>
              <a:rPr lang="en-US" altLang="ko-KR" smtClean="0"/>
              <a:t>PC</a:t>
            </a:r>
          </a:p>
          <a:p>
            <a:pPr algn="ctr"/>
            <a:r>
              <a:rPr lang="en-US" altLang="ko-KR" err="1" smtClean="0"/>
              <a:t>MyHome</a:t>
            </a:r>
            <a:r>
              <a:rPr lang="en-US" altLang="ko-KR" smtClean="0"/>
              <a:t> </a:t>
            </a:r>
            <a:r>
              <a:rPr lang="ko-KR" altLang="en-US" smtClean="0"/>
              <a:t>프로젝트</a:t>
            </a:r>
            <a:endParaRPr lang="en-US" altLang="ko-KR" smtClean="0"/>
          </a:p>
        </p:txBody>
      </p:sp>
      <p:sp>
        <p:nvSpPr>
          <p:cNvPr id="18" name="TextBox 17"/>
          <p:cNvSpPr txBox="1"/>
          <p:nvPr/>
        </p:nvSpPr>
        <p:spPr>
          <a:xfrm>
            <a:off x="3704100" y="735668"/>
            <a:ext cx="24978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err="1" smtClean="0"/>
              <a:t>github</a:t>
            </a:r>
            <a:endParaRPr lang="en-US" altLang="ko-KR" smtClean="0"/>
          </a:p>
          <a:p>
            <a:pPr algn="ctr"/>
            <a:r>
              <a:rPr lang="en-US" altLang="ko-KR" err="1" smtClean="0"/>
              <a:t>MyHome</a:t>
            </a:r>
            <a:r>
              <a:rPr lang="en-US" altLang="ko-KR" smtClean="0"/>
              <a:t> </a:t>
            </a:r>
            <a:r>
              <a:rPr lang="ko-KR" altLang="en-US" err="1" smtClean="0"/>
              <a:t>레파지토리</a:t>
            </a:r>
            <a:endParaRPr lang="en-US" altLang="ko-KR" smtClean="0"/>
          </a:p>
        </p:txBody>
      </p:sp>
      <p:sp>
        <p:nvSpPr>
          <p:cNvPr id="25" name="TextBox 24"/>
          <p:cNvSpPr txBox="1"/>
          <p:nvPr/>
        </p:nvSpPr>
        <p:spPr>
          <a:xfrm>
            <a:off x="6094179" y="5423931"/>
            <a:ext cx="22541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조</a:t>
            </a:r>
            <a:r>
              <a:rPr lang="ko-KR" altLang="en-US"/>
              <a:t>원</a:t>
            </a:r>
            <a:r>
              <a:rPr lang="ko-KR" altLang="en-US" smtClean="0"/>
              <a:t> </a:t>
            </a:r>
            <a:r>
              <a:rPr lang="en-US" altLang="ko-KR" smtClean="0"/>
              <a:t>PC</a:t>
            </a:r>
          </a:p>
          <a:p>
            <a:pPr algn="ctr"/>
            <a:r>
              <a:rPr lang="en-US" altLang="ko-KR" err="1" smtClean="0"/>
              <a:t>MyHome</a:t>
            </a:r>
            <a:r>
              <a:rPr lang="en-US" altLang="ko-KR" smtClean="0"/>
              <a:t> </a:t>
            </a:r>
            <a:r>
              <a:rPr lang="ko-KR" altLang="en-US" smtClean="0"/>
              <a:t>프로젝트</a:t>
            </a:r>
            <a:endParaRPr lang="en-US" altLang="ko-KR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12" y="4005064"/>
            <a:ext cx="1286272" cy="12862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65" y="1412776"/>
            <a:ext cx="1286272" cy="128627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17" y="4005064"/>
            <a:ext cx="1286272" cy="1286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위쪽 화살표 2"/>
          <p:cNvSpPr/>
          <p:nvPr/>
        </p:nvSpPr>
        <p:spPr>
          <a:xfrm rot="2700000">
            <a:off x="3327884" y="2852936"/>
            <a:ext cx="617004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위쪽 화살표 25"/>
          <p:cNvSpPr/>
          <p:nvPr/>
        </p:nvSpPr>
        <p:spPr>
          <a:xfrm rot="18900000" flipV="1">
            <a:off x="5902025" y="2852935"/>
            <a:ext cx="617004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88194" y="1639921"/>
            <a:ext cx="9296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master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941" y="4262291"/>
            <a:ext cx="9296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master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6445" y="4262291"/>
            <a:ext cx="9296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master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0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27.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공통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조장과 </a:t>
            </a:r>
            <a:r>
              <a:rPr lang="ko-KR" altLang="en-US" sz="1500">
                <a:solidFill>
                  <a:schemeClr val="tx1"/>
                </a:solidFill>
              </a:rPr>
              <a:t>조원은 </a:t>
            </a:r>
            <a:r>
              <a:rPr lang="en-US" altLang="ko-KR" sz="1500">
                <a:solidFill>
                  <a:schemeClr val="tx1"/>
                </a:solidFill>
              </a:rPr>
              <a:t>master </a:t>
            </a:r>
            <a:r>
              <a:rPr lang="ko-KR" altLang="en-US" sz="1500">
                <a:solidFill>
                  <a:schemeClr val="tx1"/>
                </a:solidFill>
              </a:rPr>
              <a:t>브랜치는 건드리지 말고</a:t>
            </a:r>
            <a:r>
              <a:rPr lang="en-US" altLang="ko-KR" sz="150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500">
                <a:solidFill>
                  <a:schemeClr val="tx1"/>
                </a:solidFill>
              </a:rPr>
              <a:t>     </a:t>
            </a:r>
            <a:r>
              <a:rPr lang="ko-KR" altLang="en-US" sz="1500">
                <a:solidFill>
                  <a:schemeClr val="tx1"/>
                </a:solidFill>
              </a:rPr>
              <a:t>각자의 브랜치를 만들고 각자 구현할 기능을 구현할 뒤 </a:t>
            </a:r>
            <a:r>
              <a:rPr lang="en-US" altLang="ko-KR" sz="1500">
                <a:solidFill>
                  <a:schemeClr val="tx1"/>
                </a:solidFill>
              </a:rPr>
              <a:t>github</a:t>
            </a:r>
            <a:r>
              <a:rPr lang="ko-KR" altLang="en-US" sz="1500">
                <a:solidFill>
                  <a:schemeClr val="tx1"/>
                </a:solidFill>
              </a:rPr>
              <a:t>에 자신의 브랜치를 </a:t>
            </a:r>
            <a:r>
              <a:rPr lang="en-US" altLang="ko-KR" sz="1500">
                <a:solidFill>
                  <a:schemeClr val="tx1"/>
                </a:solidFill>
              </a:rPr>
              <a:t>Push</a:t>
            </a:r>
            <a:r>
              <a:rPr lang="ko-KR" altLang="en-US" sz="1500">
                <a:solidFill>
                  <a:schemeClr val="tx1"/>
                </a:solidFill>
              </a:rPr>
              <a:t>합니다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57675" y="5423931"/>
            <a:ext cx="22541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조장 </a:t>
            </a:r>
            <a:r>
              <a:rPr lang="en-US" altLang="ko-KR" smtClean="0"/>
              <a:t>PC</a:t>
            </a:r>
          </a:p>
          <a:p>
            <a:pPr algn="ctr"/>
            <a:r>
              <a:rPr lang="en-US" altLang="ko-KR" err="1" smtClean="0"/>
              <a:t>MyHome</a:t>
            </a:r>
            <a:r>
              <a:rPr lang="en-US" altLang="ko-KR" smtClean="0"/>
              <a:t> </a:t>
            </a:r>
            <a:r>
              <a:rPr lang="ko-KR" altLang="en-US" smtClean="0"/>
              <a:t>프로젝트</a:t>
            </a:r>
            <a:endParaRPr lang="en-US" altLang="ko-KR" smtClean="0"/>
          </a:p>
        </p:txBody>
      </p:sp>
      <p:sp>
        <p:nvSpPr>
          <p:cNvPr id="18" name="TextBox 17"/>
          <p:cNvSpPr txBox="1"/>
          <p:nvPr/>
        </p:nvSpPr>
        <p:spPr>
          <a:xfrm>
            <a:off x="3825928" y="735668"/>
            <a:ext cx="22541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err="1" smtClean="0"/>
              <a:t>github</a:t>
            </a:r>
            <a:endParaRPr lang="en-US" altLang="ko-KR" smtClean="0"/>
          </a:p>
          <a:p>
            <a:pPr algn="ctr"/>
            <a:r>
              <a:rPr lang="en-US" altLang="ko-KR" err="1" smtClean="0"/>
              <a:t>MyHome</a:t>
            </a:r>
            <a:r>
              <a:rPr lang="en-US" altLang="ko-KR" smtClean="0"/>
              <a:t> </a:t>
            </a:r>
            <a:r>
              <a:rPr lang="ko-KR" altLang="en-US" smtClean="0"/>
              <a:t>프로젝트</a:t>
            </a:r>
            <a:endParaRPr lang="en-US" altLang="ko-KR" smtClean="0"/>
          </a:p>
        </p:txBody>
      </p:sp>
      <p:sp>
        <p:nvSpPr>
          <p:cNvPr id="25" name="TextBox 24"/>
          <p:cNvSpPr txBox="1"/>
          <p:nvPr/>
        </p:nvSpPr>
        <p:spPr>
          <a:xfrm>
            <a:off x="6094179" y="5423931"/>
            <a:ext cx="22541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조</a:t>
            </a:r>
            <a:r>
              <a:rPr lang="ko-KR" altLang="en-US"/>
              <a:t>원</a:t>
            </a:r>
            <a:r>
              <a:rPr lang="ko-KR" altLang="en-US" smtClean="0"/>
              <a:t> </a:t>
            </a:r>
            <a:r>
              <a:rPr lang="en-US" altLang="ko-KR" smtClean="0"/>
              <a:t>PC</a:t>
            </a:r>
          </a:p>
          <a:p>
            <a:pPr algn="ctr"/>
            <a:r>
              <a:rPr lang="en-US" altLang="ko-KR" err="1" smtClean="0"/>
              <a:t>MyHome</a:t>
            </a:r>
            <a:r>
              <a:rPr lang="en-US" altLang="ko-KR" smtClean="0"/>
              <a:t> </a:t>
            </a:r>
            <a:r>
              <a:rPr lang="ko-KR" altLang="en-US" smtClean="0"/>
              <a:t>프로젝트</a:t>
            </a:r>
            <a:endParaRPr lang="en-US" altLang="ko-KR" smtClean="0"/>
          </a:p>
        </p:txBody>
      </p:sp>
      <p:sp>
        <p:nvSpPr>
          <p:cNvPr id="3" name="위쪽 화살표 2"/>
          <p:cNvSpPr/>
          <p:nvPr/>
        </p:nvSpPr>
        <p:spPr>
          <a:xfrm rot="2700000">
            <a:off x="3327884" y="2852936"/>
            <a:ext cx="617004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위쪽 화살표 25"/>
          <p:cNvSpPr/>
          <p:nvPr/>
        </p:nvSpPr>
        <p:spPr>
          <a:xfrm rot="18900000" flipH="1">
            <a:off x="5902025" y="2852935"/>
            <a:ext cx="617004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65" y="1412776"/>
            <a:ext cx="1286272" cy="12862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1319" y="1704573"/>
            <a:ext cx="7713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master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02" y="4005064"/>
            <a:ext cx="1286272" cy="12862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62894" y="4299235"/>
            <a:ext cx="7713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master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51" y="4005064"/>
            <a:ext cx="1286272" cy="1286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6405603" y="4299235"/>
            <a:ext cx="7713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master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40" y="4005064"/>
            <a:ext cx="1286272" cy="12862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53361" y="4308471"/>
            <a:ext cx="6922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board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190" y="4005064"/>
            <a:ext cx="1286272" cy="128627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7283725" y="4299235"/>
            <a:ext cx="9124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member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4" y="1412776"/>
            <a:ext cx="1286272" cy="12862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678345" y="1716183"/>
            <a:ext cx="6922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board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04" y="1412776"/>
            <a:ext cx="1286272" cy="128627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5451039" y="1706947"/>
            <a:ext cx="9124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member</a:t>
            </a:r>
            <a:endParaRPr lang="ko-KR" altLang="en-US" sz="1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97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28.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공통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en-US" altLang="ko-KR" sz="1500" smtClean="0">
                <a:solidFill>
                  <a:schemeClr val="tx1"/>
                </a:solidFill>
              </a:rPr>
              <a:t>github</a:t>
            </a:r>
            <a:r>
              <a:rPr lang="ko-KR" altLang="en-US" sz="1500">
                <a:solidFill>
                  <a:schemeClr val="tx1"/>
                </a:solidFill>
              </a:rPr>
              <a:t>의 </a:t>
            </a:r>
            <a:r>
              <a:rPr lang="en-US" altLang="ko-KR" sz="1500">
                <a:solidFill>
                  <a:schemeClr val="tx1"/>
                </a:solidFill>
              </a:rPr>
              <a:t>MyHome </a:t>
            </a:r>
            <a:r>
              <a:rPr lang="ko-KR" altLang="en-US" sz="1500">
                <a:solidFill>
                  <a:schemeClr val="tx1"/>
                </a:solidFill>
              </a:rPr>
              <a:t>레파지토리에 올라간 브랜치들을 하나로 합치는 것을 </a:t>
            </a:r>
            <a:r>
              <a:rPr lang="en-US" altLang="ko-KR" sz="1500">
                <a:solidFill>
                  <a:schemeClr val="tx1"/>
                </a:solidFill>
              </a:rPr>
              <a:t>Merge(</a:t>
            </a:r>
            <a:r>
              <a:rPr lang="ko-KR" altLang="en-US" sz="1500">
                <a:solidFill>
                  <a:schemeClr val="tx1"/>
                </a:solidFill>
              </a:rPr>
              <a:t>병합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r>
              <a:rPr lang="ko-KR" altLang="en-US" sz="1500">
                <a:solidFill>
                  <a:schemeClr val="tx1"/>
                </a:solidFill>
              </a:rPr>
              <a:t>라고 합니다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chemeClr val="tx1"/>
                </a:solidFill>
              </a:rPr>
              <a:t>    </a:t>
            </a:r>
            <a:r>
              <a:rPr lang="ko-KR" altLang="en-US" sz="1500">
                <a:solidFill>
                  <a:schemeClr val="tx1"/>
                </a:solidFill>
              </a:rPr>
              <a:t>필요한 경우 </a:t>
            </a:r>
            <a:r>
              <a:rPr lang="en-US" altLang="ko-KR" sz="1500">
                <a:solidFill>
                  <a:schemeClr val="tx1"/>
                </a:solidFill>
              </a:rPr>
              <a:t>master </a:t>
            </a:r>
            <a:r>
              <a:rPr lang="ko-KR" altLang="en-US" sz="1500">
                <a:solidFill>
                  <a:schemeClr val="tx1"/>
                </a:solidFill>
              </a:rPr>
              <a:t>브랜치에 다른 브랜치를 병합합니다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57675" y="5423931"/>
            <a:ext cx="22541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조장 </a:t>
            </a:r>
            <a:r>
              <a:rPr lang="en-US" altLang="ko-KR" smtClean="0"/>
              <a:t>PC</a:t>
            </a:r>
          </a:p>
          <a:p>
            <a:pPr algn="ctr"/>
            <a:r>
              <a:rPr lang="en-US" altLang="ko-KR" err="1" smtClean="0"/>
              <a:t>MyHome</a:t>
            </a:r>
            <a:r>
              <a:rPr lang="en-US" altLang="ko-KR" smtClean="0"/>
              <a:t> </a:t>
            </a:r>
            <a:r>
              <a:rPr lang="ko-KR" altLang="en-US" smtClean="0"/>
              <a:t>프로젝트</a:t>
            </a:r>
            <a:endParaRPr lang="en-US" altLang="ko-KR" smtClean="0"/>
          </a:p>
        </p:txBody>
      </p:sp>
      <p:sp>
        <p:nvSpPr>
          <p:cNvPr id="18" name="TextBox 17"/>
          <p:cNvSpPr txBox="1"/>
          <p:nvPr/>
        </p:nvSpPr>
        <p:spPr>
          <a:xfrm>
            <a:off x="3825928" y="735668"/>
            <a:ext cx="22541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err="1" smtClean="0"/>
              <a:t>github</a:t>
            </a:r>
            <a:endParaRPr lang="en-US" altLang="ko-KR" smtClean="0"/>
          </a:p>
          <a:p>
            <a:pPr algn="ctr"/>
            <a:r>
              <a:rPr lang="en-US" altLang="ko-KR" err="1" smtClean="0"/>
              <a:t>MyHome</a:t>
            </a:r>
            <a:r>
              <a:rPr lang="en-US" altLang="ko-KR" smtClean="0"/>
              <a:t> </a:t>
            </a:r>
            <a:r>
              <a:rPr lang="ko-KR" altLang="en-US" smtClean="0"/>
              <a:t>프로젝트</a:t>
            </a:r>
            <a:endParaRPr lang="en-US" altLang="ko-KR" smtClean="0"/>
          </a:p>
        </p:txBody>
      </p:sp>
      <p:sp>
        <p:nvSpPr>
          <p:cNvPr id="25" name="TextBox 24"/>
          <p:cNvSpPr txBox="1"/>
          <p:nvPr/>
        </p:nvSpPr>
        <p:spPr>
          <a:xfrm>
            <a:off x="6094179" y="5423931"/>
            <a:ext cx="22541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조</a:t>
            </a:r>
            <a:r>
              <a:rPr lang="ko-KR" altLang="en-US"/>
              <a:t>원</a:t>
            </a:r>
            <a:r>
              <a:rPr lang="ko-KR" altLang="en-US" smtClean="0"/>
              <a:t> </a:t>
            </a:r>
            <a:r>
              <a:rPr lang="en-US" altLang="ko-KR" smtClean="0"/>
              <a:t>PC</a:t>
            </a:r>
          </a:p>
          <a:p>
            <a:pPr algn="ctr"/>
            <a:r>
              <a:rPr lang="en-US" altLang="ko-KR" err="1" smtClean="0"/>
              <a:t>MyHome</a:t>
            </a:r>
            <a:r>
              <a:rPr lang="en-US" altLang="ko-KR" smtClean="0"/>
              <a:t> </a:t>
            </a:r>
            <a:r>
              <a:rPr lang="ko-KR" altLang="en-US" smtClean="0"/>
              <a:t>프로젝트</a:t>
            </a:r>
            <a:endParaRPr lang="en-US" altLang="ko-KR" smtClean="0"/>
          </a:p>
        </p:txBody>
      </p:sp>
      <p:sp>
        <p:nvSpPr>
          <p:cNvPr id="3" name="위쪽 화살표 2"/>
          <p:cNvSpPr/>
          <p:nvPr/>
        </p:nvSpPr>
        <p:spPr>
          <a:xfrm rot="2700000">
            <a:off x="3327884" y="2852936"/>
            <a:ext cx="617004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위쪽 화살표 25"/>
          <p:cNvSpPr/>
          <p:nvPr/>
        </p:nvSpPr>
        <p:spPr>
          <a:xfrm rot="18900000" flipH="1">
            <a:off x="5902025" y="2852935"/>
            <a:ext cx="617004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65" y="1412776"/>
            <a:ext cx="1286272" cy="12862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1319" y="1704573"/>
            <a:ext cx="7713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master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02" y="4005064"/>
            <a:ext cx="1286272" cy="12862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62894" y="4299235"/>
            <a:ext cx="7713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master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51" y="4005064"/>
            <a:ext cx="1286272" cy="1286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6405603" y="4299235"/>
            <a:ext cx="7713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master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40" y="4005064"/>
            <a:ext cx="1286272" cy="12862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53361" y="4308471"/>
            <a:ext cx="6922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board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80" y="4005064"/>
            <a:ext cx="1286272" cy="128627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7254415" y="4299235"/>
            <a:ext cx="9124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member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4" y="1412776"/>
            <a:ext cx="1286272" cy="12862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678345" y="1716183"/>
            <a:ext cx="6922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board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04" y="1412776"/>
            <a:ext cx="1286272" cy="128627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5451039" y="1706947"/>
            <a:ext cx="9124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member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4017" y="1946035"/>
            <a:ext cx="6922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board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38610" y="2170194"/>
            <a:ext cx="9124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member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4" name="위로 구부러진 화살표 3"/>
          <p:cNvSpPr/>
          <p:nvPr/>
        </p:nvSpPr>
        <p:spPr>
          <a:xfrm>
            <a:off x="4164523" y="2699048"/>
            <a:ext cx="695499" cy="478897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위로 구부러진 화살표 33"/>
          <p:cNvSpPr/>
          <p:nvPr/>
        </p:nvSpPr>
        <p:spPr>
          <a:xfrm flipH="1">
            <a:off x="5103045" y="2699048"/>
            <a:ext cx="695499" cy="478897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1094" y="3071745"/>
            <a:ext cx="93686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mtClean="0"/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8564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>
                <a:solidFill>
                  <a:schemeClr val="tx1"/>
                </a:solidFill>
              </a:rPr>
              <a:t>2</a:t>
            </a:r>
            <a:r>
              <a:rPr lang="en-US" altLang="ko-KR" sz="1500" smtClean="0">
                <a:solidFill>
                  <a:schemeClr val="tx1"/>
                </a:solidFill>
              </a:rPr>
              <a:t>. (</a:t>
            </a:r>
            <a:r>
              <a:rPr lang="ko-KR" altLang="en-US" sz="1500" smtClean="0">
                <a:solidFill>
                  <a:schemeClr val="tx1"/>
                </a:solidFill>
              </a:rPr>
              <a:t>공통</a:t>
            </a:r>
            <a:r>
              <a:rPr lang="en-US" altLang="ko-KR" sz="1500" smtClean="0">
                <a:solidFill>
                  <a:schemeClr val="tx1"/>
                </a:solidFill>
              </a:rPr>
              <a:t>) STS</a:t>
            </a:r>
            <a:r>
              <a:rPr lang="ko-KR" altLang="en-US" sz="1500" smtClean="0">
                <a:solidFill>
                  <a:schemeClr val="tx1"/>
                </a:solidFill>
              </a:rPr>
              <a:t>에 </a:t>
            </a:r>
            <a:r>
              <a:rPr lang="en-US" altLang="ko-KR" sz="1500" smtClean="0">
                <a:solidFill>
                  <a:schemeClr val="tx1"/>
                </a:solidFill>
              </a:rPr>
              <a:t>Git Repositories, Git Staging </a:t>
            </a:r>
            <a:r>
              <a:rPr lang="ko-KR" altLang="en-US" sz="1500" smtClean="0">
                <a:solidFill>
                  <a:schemeClr val="tx1"/>
                </a:solidFill>
              </a:rPr>
              <a:t>뷰</a:t>
            </a:r>
            <a:r>
              <a:rPr lang="en-US" altLang="ko-KR" sz="1500" smtClean="0">
                <a:solidFill>
                  <a:schemeClr val="tx1"/>
                </a:solidFill>
              </a:rPr>
              <a:t>(View)</a:t>
            </a:r>
            <a:r>
              <a:rPr lang="ko-KR" altLang="en-US" sz="1500" smtClean="0">
                <a:solidFill>
                  <a:schemeClr val="tx1"/>
                </a:solidFill>
              </a:rPr>
              <a:t>를 추가합니다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Window - Show View - Other… - Git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4410075" cy="48291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8464" y="2132856"/>
            <a:ext cx="12696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8504" y="2891258"/>
            <a:ext cx="1656184" cy="609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08096" y="4851574"/>
            <a:ext cx="12696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19" idx="2"/>
          </p:cNvCxnSpPr>
          <p:nvPr/>
        </p:nvCxnSpPr>
        <p:spPr>
          <a:xfrm>
            <a:off x="763312" y="2420888"/>
            <a:ext cx="517280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2" idx="2"/>
            <a:endCxn id="24" idx="0"/>
          </p:cNvCxnSpPr>
          <p:nvPr/>
        </p:nvCxnSpPr>
        <p:spPr>
          <a:xfrm>
            <a:off x="1316596" y="3501007"/>
            <a:ext cx="1126348" cy="1350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3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29. (</a:t>
            </a:r>
            <a:r>
              <a:rPr lang="ko-KR" altLang="en-US" sz="1500" smtClean="0">
                <a:solidFill>
                  <a:schemeClr val="tx1"/>
                </a:solidFill>
              </a:rPr>
              <a:t>조원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자신이 작업할 새로운 브랜치</a:t>
            </a:r>
            <a:r>
              <a:rPr lang="en-US" altLang="ko-KR" sz="1500" smtClean="0">
                <a:solidFill>
                  <a:schemeClr val="tx1"/>
                </a:solidFill>
              </a:rPr>
              <a:t>(branch)</a:t>
            </a:r>
            <a:r>
              <a:rPr lang="ko-KR" altLang="en-US" sz="1500" smtClean="0">
                <a:solidFill>
                  <a:schemeClr val="tx1"/>
                </a:solidFill>
              </a:rPr>
              <a:t>를 만듭니다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Git Repositories – MyHome – Branches </a:t>
            </a:r>
            <a:r>
              <a:rPr lang="ko-KR" altLang="en-US" sz="1500" smtClean="0">
                <a:solidFill>
                  <a:srgbClr val="FF0000"/>
                </a:solidFill>
              </a:rPr>
              <a:t>우클릭 </a:t>
            </a:r>
            <a:r>
              <a:rPr lang="en-US" altLang="ko-KR" sz="1500" smtClean="0">
                <a:solidFill>
                  <a:srgbClr val="FF0000"/>
                </a:solidFill>
              </a:rPr>
              <a:t>– Switch To – New Branch…</a:t>
            </a:r>
            <a:r>
              <a:rPr lang="en-US" altLang="ko-KR" sz="1500" smtClean="0">
                <a:solidFill>
                  <a:schemeClr val="tx1"/>
                </a:solidFill>
              </a:rPr>
              <a:t> </a:t>
            </a:r>
            <a:endParaRPr lang="en-US" altLang="ko-KR" sz="1500" smtClean="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19756" r="38015" b="19577"/>
          <a:stretch/>
        </p:blipFill>
        <p:spPr bwMode="auto">
          <a:xfrm>
            <a:off x="0" y="620688"/>
            <a:ext cx="6480000" cy="525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56656" y="4869160"/>
            <a:ext cx="10801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36776" y="4323691"/>
            <a:ext cx="1152128" cy="226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23608" y="1700808"/>
            <a:ext cx="104738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17176" y="4960934"/>
            <a:ext cx="3531968" cy="221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endCxn id="6" idx="0"/>
          </p:cNvCxnSpPr>
          <p:nvPr/>
        </p:nvCxnSpPr>
        <p:spPr>
          <a:xfrm flipH="1">
            <a:off x="2396716" y="4581128"/>
            <a:ext cx="111612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6" idx="2"/>
            <a:endCxn id="13" idx="1"/>
          </p:cNvCxnSpPr>
          <p:nvPr/>
        </p:nvCxnSpPr>
        <p:spPr>
          <a:xfrm>
            <a:off x="2396716" y="5013176"/>
            <a:ext cx="320460" cy="58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98" y="620688"/>
            <a:ext cx="3600000" cy="264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923608" y="1544092"/>
            <a:ext cx="174694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53752" y="3372605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Check out new branch</a:t>
            </a:r>
          </a:p>
          <a:p>
            <a:r>
              <a:rPr lang="ko-KR" altLang="en-US" sz="1600" smtClean="0"/>
              <a:t>새 브랜치로 이동하는 것을 의미합니다</a:t>
            </a:r>
            <a:r>
              <a:rPr lang="en-US" altLang="ko-KR" sz="1600" smtClean="0"/>
              <a:t>.</a:t>
            </a:r>
            <a:endParaRPr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5923608" y="2348880"/>
            <a:ext cx="174694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028137" y="2963044"/>
            <a:ext cx="6819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3" idx="0"/>
            <a:endCxn id="10" idx="1"/>
          </p:cNvCxnSpPr>
          <p:nvPr/>
        </p:nvCxnSpPr>
        <p:spPr>
          <a:xfrm rot="5400000" flipH="1" flipV="1">
            <a:off x="3548969" y="2586295"/>
            <a:ext cx="3308830" cy="1440448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0" idx="2"/>
            <a:endCxn id="18" idx="0"/>
          </p:cNvCxnSpPr>
          <p:nvPr/>
        </p:nvCxnSpPr>
        <p:spPr>
          <a:xfrm>
            <a:off x="6797080" y="1760116"/>
            <a:ext cx="0" cy="5887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8" idx="2"/>
            <a:endCxn id="19" idx="1"/>
          </p:cNvCxnSpPr>
          <p:nvPr/>
        </p:nvCxnSpPr>
        <p:spPr>
          <a:xfrm rot="16200000" flipH="1">
            <a:off x="7159532" y="2202451"/>
            <a:ext cx="506152" cy="1231057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0"/>
          <a:stretch/>
        </p:blipFill>
        <p:spPr bwMode="auto">
          <a:xfrm>
            <a:off x="623" y="620688"/>
            <a:ext cx="5676277" cy="5148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30. (</a:t>
            </a:r>
            <a:r>
              <a:rPr lang="ko-KR" altLang="en-US" sz="1500" smtClean="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member </a:t>
            </a:r>
            <a:r>
              <a:rPr lang="ko-KR" altLang="en-US" sz="1500">
                <a:solidFill>
                  <a:schemeClr val="tx1"/>
                </a:solidFill>
              </a:rPr>
              <a:t>브랜치에서 자신의 작업을 수행합니다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0552" y="3842540"/>
            <a:ext cx="1440160" cy="367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3" y="1515068"/>
            <a:ext cx="2864145" cy="234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760000" y="1484784"/>
            <a:ext cx="359906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member </a:t>
            </a:r>
            <a:r>
              <a:rPr lang="ko-KR" altLang="en-US" sz="1500" smtClean="0">
                <a:solidFill>
                  <a:srgbClr val="FF0000"/>
                </a:solidFill>
              </a:rPr>
              <a:t>브랜치로 이동된 걸 확인한 뒤</a:t>
            </a:r>
            <a:r>
              <a:rPr lang="en-US" altLang="ko-KR" sz="1500" smtClean="0">
                <a:solidFill>
                  <a:srgbClr val="FF0000"/>
                </a:solidFill>
              </a:rPr>
              <a:t>,</a:t>
            </a:r>
          </a:p>
          <a:p>
            <a:endParaRPr lang="en-US" altLang="ko-KR" sz="1500">
              <a:solidFill>
                <a:srgbClr val="FF0000"/>
              </a:solidFill>
            </a:endParaRPr>
          </a:p>
          <a:p>
            <a:r>
              <a:rPr lang="en-US" altLang="ko-KR" sz="1500" smtClean="0">
                <a:solidFill>
                  <a:srgbClr val="FF0000"/>
                </a:solidFill>
              </a:rPr>
              <a:t>MemberCommand.java</a:t>
            </a:r>
            <a:r>
              <a:rPr lang="ko-KR" altLang="en-US" sz="1500" smtClean="0">
                <a:solidFill>
                  <a:srgbClr val="FF0000"/>
                </a:solidFill>
              </a:rPr>
              <a:t>를 생성하고</a:t>
            </a:r>
            <a:endParaRPr lang="en-US" altLang="ko-KR" sz="1500" smtClean="0">
              <a:solidFill>
                <a:srgbClr val="FF0000"/>
              </a:solidFill>
            </a:endParaRPr>
          </a:p>
          <a:p>
            <a:endParaRPr lang="en-US" altLang="ko-KR" sz="1500">
              <a:solidFill>
                <a:srgbClr val="FF0000"/>
              </a:solidFill>
            </a:endParaRPr>
          </a:p>
          <a:p>
            <a:endParaRPr lang="en-US" altLang="ko-KR" sz="1500" smtClean="0">
              <a:solidFill>
                <a:srgbClr val="FF0000"/>
              </a:solidFill>
            </a:endParaRPr>
          </a:p>
          <a:p>
            <a:endParaRPr lang="en-US" altLang="ko-KR" sz="1500">
              <a:solidFill>
                <a:srgbClr val="FF0000"/>
              </a:solidFill>
            </a:endParaRPr>
          </a:p>
          <a:p>
            <a:endParaRPr lang="en-US" altLang="ko-KR" sz="1500" smtClean="0">
              <a:solidFill>
                <a:srgbClr val="FF0000"/>
              </a:solidFill>
            </a:endParaRPr>
          </a:p>
          <a:p>
            <a:endParaRPr lang="en-US" altLang="ko-KR" sz="1500">
              <a:solidFill>
                <a:srgbClr val="FF0000"/>
              </a:solidFill>
            </a:endParaRPr>
          </a:p>
          <a:p>
            <a:endParaRPr lang="en-US" altLang="ko-KR" sz="1500" smtClean="0">
              <a:solidFill>
                <a:srgbClr val="FF0000"/>
              </a:solidFill>
            </a:endParaRPr>
          </a:p>
          <a:p>
            <a:r>
              <a:rPr lang="en-US" altLang="ko-KR" sz="1500" smtClean="0">
                <a:solidFill>
                  <a:srgbClr val="FF0000"/>
                </a:solidFill>
              </a:rPr>
              <a:t>member/memberList.jsp</a:t>
            </a:r>
            <a:r>
              <a:rPr lang="ko-KR" altLang="en-US" sz="1500" smtClean="0">
                <a:solidFill>
                  <a:srgbClr val="FF0000"/>
                </a:solidFill>
              </a:rPr>
              <a:t>를</a:t>
            </a:r>
            <a:r>
              <a:rPr lang="en-US" altLang="ko-KR" sz="1500" smtClean="0">
                <a:solidFill>
                  <a:srgbClr val="FF0000"/>
                </a:solidFill>
              </a:rPr>
              <a:t> </a:t>
            </a:r>
            <a:r>
              <a:rPr lang="ko-KR" altLang="en-US" sz="1500" smtClean="0">
                <a:solidFill>
                  <a:srgbClr val="FF0000"/>
                </a:solidFill>
              </a:rPr>
              <a:t>생성합니다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3" y="2032654"/>
            <a:ext cx="2864145" cy="302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4" t="27508"/>
          <a:stretch/>
        </p:blipFill>
        <p:spPr bwMode="auto">
          <a:xfrm>
            <a:off x="0" y="620688"/>
            <a:ext cx="6125053" cy="356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4" t="27845"/>
          <a:stretch/>
        </p:blipFill>
        <p:spPr bwMode="auto">
          <a:xfrm>
            <a:off x="3085255" y="3275156"/>
            <a:ext cx="6125950" cy="354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31. (</a:t>
            </a:r>
            <a:r>
              <a:rPr lang="ko-KR" altLang="en-US" sz="1500" smtClean="0">
                <a:solidFill>
                  <a:schemeClr val="tx1"/>
                </a:solidFill>
              </a:rPr>
              <a:t>조원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자신이 수행한 작업을 </a:t>
            </a:r>
            <a:r>
              <a:rPr lang="en-US" altLang="ko-KR" sz="1500" smtClean="0">
                <a:solidFill>
                  <a:schemeClr val="tx1"/>
                </a:solidFill>
              </a:rPr>
              <a:t>github</a:t>
            </a:r>
            <a:r>
              <a:rPr lang="ko-KR" altLang="en-US" sz="1500" smtClean="0">
                <a:solidFill>
                  <a:schemeClr val="tx1"/>
                </a:solidFill>
              </a:rPr>
              <a:t>에 </a:t>
            </a:r>
            <a:r>
              <a:rPr lang="en-US" altLang="ko-KR" sz="1500">
                <a:solidFill>
                  <a:schemeClr val="tx1"/>
                </a:solidFill>
              </a:rPr>
              <a:t>Commit and Push </a:t>
            </a:r>
            <a:r>
              <a:rPr lang="ko-KR" altLang="en-US" sz="1500" smtClean="0">
                <a:solidFill>
                  <a:schemeClr val="tx1"/>
                </a:solidFill>
              </a:rPr>
              <a:t>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52800" y="5157193"/>
            <a:ext cx="2922035" cy="1344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10" y="620688"/>
            <a:ext cx="961981" cy="234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76736" y="1143794"/>
            <a:ext cx="2160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39036" y="3789040"/>
            <a:ext cx="2990428" cy="1932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69014" y="6276439"/>
            <a:ext cx="11323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9" idx="2"/>
            <a:endCxn id="13" idx="0"/>
          </p:cNvCxnSpPr>
          <p:nvPr/>
        </p:nvCxnSpPr>
        <p:spPr>
          <a:xfrm>
            <a:off x="2523601" y="855194"/>
            <a:ext cx="161147" cy="2886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3" idx="2"/>
            <a:endCxn id="7" idx="1"/>
          </p:cNvCxnSpPr>
          <p:nvPr/>
        </p:nvCxnSpPr>
        <p:spPr>
          <a:xfrm rot="16200000" flipH="1">
            <a:off x="719892" y="3396682"/>
            <a:ext cx="4397765" cy="468052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3" name="직선 화살표 연결선 14342"/>
          <p:cNvCxnSpPr>
            <a:stCxn id="14" idx="2"/>
            <a:endCxn id="15" idx="0"/>
          </p:cNvCxnSpPr>
          <p:nvPr/>
        </p:nvCxnSpPr>
        <p:spPr>
          <a:xfrm flipH="1">
            <a:off x="7235168" y="5721578"/>
            <a:ext cx="399082" cy="55486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7" idx="0"/>
          </p:cNvCxnSpPr>
          <p:nvPr/>
        </p:nvCxnSpPr>
        <p:spPr>
          <a:xfrm rot="5400000" flipH="1" flipV="1">
            <a:off x="5088395" y="4106552"/>
            <a:ext cx="576065" cy="1525218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1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" y="620707"/>
            <a:ext cx="3600000" cy="348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32. 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ko-KR" altLang="en-US" sz="1500">
                <a:solidFill>
                  <a:schemeClr val="tx1"/>
                </a:solidFill>
              </a:rPr>
              <a:t>자신이 수행한 작업을 </a:t>
            </a:r>
            <a:r>
              <a:rPr lang="en-US" altLang="ko-KR" sz="1500">
                <a:solidFill>
                  <a:schemeClr val="tx1"/>
                </a:solidFill>
              </a:rPr>
              <a:t>github</a:t>
            </a:r>
            <a:r>
              <a:rPr lang="ko-KR" altLang="en-US" sz="1500">
                <a:solidFill>
                  <a:schemeClr val="tx1"/>
                </a:solidFill>
              </a:rPr>
              <a:t>에 </a:t>
            </a:r>
            <a:r>
              <a:rPr lang="en-US" altLang="ko-KR" sz="1500">
                <a:solidFill>
                  <a:schemeClr val="tx1"/>
                </a:solidFill>
              </a:rPr>
              <a:t>Commit and Push </a:t>
            </a:r>
            <a:r>
              <a:rPr lang="ko-KR" altLang="en-US" sz="1500">
                <a:solidFill>
                  <a:schemeClr val="tx1"/>
                </a:solidFill>
              </a:rPr>
              <a:t>합니다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02957" y="3808076"/>
            <a:ext cx="667036" cy="218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5334" y="1844824"/>
            <a:ext cx="2808312" cy="218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334" y="2074017"/>
            <a:ext cx="2808312" cy="218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4" idx="2"/>
            <a:endCxn id="18" idx="0"/>
          </p:cNvCxnSpPr>
          <p:nvPr/>
        </p:nvCxnSpPr>
        <p:spPr>
          <a:xfrm>
            <a:off x="1489490" y="2292745"/>
            <a:ext cx="346985" cy="151533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00" y="620688"/>
            <a:ext cx="4320000" cy="2988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9180452" y="3310862"/>
            <a:ext cx="662169" cy="234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744728"/>
            <a:ext cx="3600000" cy="348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91996" y="5922236"/>
            <a:ext cx="744190" cy="234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8" idx="2"/>
            <a:endCxn id="19" idx="1"/>
          </p:cNvCxnSpPr>
          <p:nvPr/>
        </p:nvCxnSpPr>
        <p:spPr>
          <a:xfrm rot="16200000" flipH="1">
            <a:off x="2307893" y="3555385"/>
            <a:ext cx="2012685" cy="2955521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9" idx="3"/>
            <a:endCxn id="22" idx="2"/>
          </p:cNvCxnSpPr>
          <p:nvPr/>
        </p:nvCxnSpPr>
        <p:spPr>
          <a:xfrm flipV="1">
            <a:off x="5536186" y="3545368"/>
            <a:ext cx="3975351" cy="2494121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1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33.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github</a:t>
            </a:r>
            <a:r>
              <a:rPr lang="ko-KR" altLang="en-US" sz="1500" smtClean="0">
                <a:solidFill>
                  <a:schemeClr val="tx1"/>
                </a:solidFill>
              </a:rPr>
              <a:t>에 올라간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레파지토리에 </a:t>
            </a:r>
            <a:r>
              <a:rPr lang="en-US" altLang="ko-KR" sz="1500" smtClean="0">
                <a:solidFill>
                  <a:schemeClr val="tx1"/>
                </a:solidFill>
              </a:rPr>
              <a:t>member </a:t>
            </a:r>
            <a:r>
              <a:rPr lang="ko-KR" altLang="en-US" sz="1500" smtClean="0">
                <a:solidFill>
                  <a:schemeClr val="tx1"/>
                </a:solidFill>
              </a:rPr>
              <a:t>브랜치가 생성되었음을 확인할 수 있습니다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3140968"/>
            <a:ext cx="7200000" cy="281234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0" r="56257" b="67070"/>
          <a:stretch/>
        </p:blipFill>
        <p:spPr bwMode="auto">
          <a:xfrm>
            <a:off x="-12700" y="632396"/>
            <a:ext cx="52832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96616" y="1916832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7" idx="2"/>
          </p:cNvCxnSpPr>
          <p:nvPr/>
        </p:nvCxnSpPr>
        <p:spPr>
          <a:xfrm>
            <a:off x="1964668" y="2276872"/>
            <a:ext cx="0" cy="8640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9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34. 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en-US" altLang="ko-KR" sz="1500" smtClean="0">
                <a:solidFill>
                  <a:schemeClr val="tx1"/>
                </a:solidFill>
              </a:rPr>
              <a:t>member </a:t>
            </a:r>
            <a:r>
              <a:rPr lang="ko-KR" altLang="en-US" sz="1500" smtClean="0">
                <a:solidFill>
                  <a:schemeClr val="tx1"/>
                </a:solidFill>
              </a:rPr>
              <a:t>브랜치에 </a:t>
            </a:r>
            <a:r>
              <a:rPr lang="en-US" altLang="ko-KR" sz="1500" smtClean="0">
                <a:solidFill>
                  <a:schemeClr val="tx1"/>
                </a:solidFill>
              </a:rPr>
              <a:t>Commit and Push</a:t>
            </a:r>
            <a:r>
              <a:rPr lang="ko-KR" altLang="en-US" sz="1500" smtClean="0">
                <a:solidFill>
                  <a:schemeClr val="tx1"/>
                </a:solidFill>
              </a:rPr>
              <a:t>를 하면서 작업을 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(master </a:t>
            </a:r>
            <a:r>
              <a:rPr lang="ko-KR" altLang="en-US" sz="1500" smtClean="0">
                <a:solidFill>
                  <a:srgbClr val="FF0000"/>
                </a:solidFill>
              </a:rPr>
              <a:t>브랜치에서 작업하지 않습니다</a:t>
            </a:r>
            <a:r>
              <a:rPr lang="en-US" altLang="ko-KR" sz="1500" smtClean="0">
                <a:solidFill>
                  <a:srgbClr val="FF0000"/>
                </a:solidFill>
              </a:rPr>
              <a:t>.)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7920000" cy="541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777994" y="3438525"/>
            <a:ext cx="712879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74495" y="3880100"/>
            <a:ext cx="14401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16696" y="4869160"/>
            <a:ext cx="2804711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48607" y="3880100"/>
            <a:ext cx="2804711" cy="1277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89104" y="5594003"/>
            <a:ext cx="945084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14" idx="2"/>
          </p:cNvCxnSpPr>
          <p:nvPr/>
        </p:nvCxnSpPr>
        <p:spPr>
          <a:xfrm rot="16200000" flipH="1">
            <a:off x="4228682" y="3524296"/>
            <a:ext cx="351565" cy="540061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18" idx="2"/>
            <a:endCxn id="19" idx="0"/>
          </p:cNvCxnSpPr>
          <p:nvPr/>
        </p:nvCxnSpPr>
        <p:spPr>
          <a:xfrm flipH="1">
            <a:off x="3619052" y="4060120"/>
            <a:ext cx="1127451" cy="80904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22" idx="2"/>
          </p:cNvCxnSpPr>
          <p:nvPr/>
        </p:nvCxnSpPr>
        <p:spPr>
          <a:xfrm flipV="1">
            <a:off x="5021407" y="5157192"/>
            <a:ext cx="1429556" cy="18002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2" idx="2"/>
            <a:endCxn id="26" idx="0"/>
          </p:cNvCxnSpPr>
          <p:nvPr/>
        </p:nvCxnSpPr>
        <p:spPr>
          <a:xfrm flipH="1">
            <a:off x="6361646" y="5157192"/>
            <a:ext cx="89317" cy="43681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1128361"/>
            <a:ext cx="3600000" cy="249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9177661" y="3379302"/>
            <a:ext cx="561003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26" idx="3"/>
            <a:endCxn id="28" idx="2"/>
          </p:cNvCxnSpPr>
          <p:nvPr/>
        </p:nvCxnSpPr>
        <p:spPr>
          <a:xfrm flipV="1">
            <a:off x="6834188" y="3559322"/>
            <a:ext cx="2623975" cy="2124691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0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t="9814" r="30313" b="15000"/>
          <a:stretch/>
        </p:blipFill>
        <p:spPr bwMode="auto">
          <a:xfrm>
            <a:off x="0" y="620688"/>
            <a:ext cx="9000000" cy="5970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35. 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 smtClean="0">
                <a:solidFill>
                  <a:schemeClr val="tx1"/>
                </a:solidFill>
              </a:rPr>
              <a:t>) member </a:t>
            </a:r>
            <a:r>
              <a:rPr lang="ko-KR" altLang="en-US" sz="1500" smtClean="0">
                <a:solidFill>
                  <a:schemeClr val="tx1"/>
                </a:solidFill>
              </a:rPr>
              <a:t>브랜치 작업이 끝나면 </a:t>
            </a:r>
            <a:r>
              <a:rPr lang="en-US" altLang="ko-KR" sz="1500" smtClean="0">
                <a:solidFill>
                  <a:schemeClr val="tx1"/>
                </a:solidFill>
              </a:rPr>
              <a:t>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브랜치로 이동합니다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(master </a:t>
            </a:r>
            <a:r>
              <a:rPr lang="ko-KR" altLang="en-US" sz="1500" smtClean="0">
                <a:solidFill>
                  <a:srgbClr val="FF0000"/>
                </a:solidFill>
              </a:rPr>
              <a:t>브랜치에 </a:t>
            </a:r>
            <a:r>
              <a:rPr lang="en-US" altLang="ko-KR" sz="1500" smtClean="0">
                <a:solidFill>
                  <a:srgbClr val="FF0000"/>
                </a:solidFill>
              </a:rPr>
              <a:t>member </a:t>
            </a:r>
            <a:r>
              <a:rPr lang="ko-KR" altLang="en-US" sz="1500" smtClean="0">
                <a:solidFill>
                  <a:srgbClr val="FF0000"/>
                </a:solidFill>
              </a:rPr>
              <a:t>브랜치를 </a:t>
            </a:r>
            <a:r>
              <a:rPr lang="en-US" altLang="ko-KR" sz="1500" smtClean="0">
                <a:solidFill>
                  <a:srgbClr val="FF0000"/>
                </a:solidFill>
              </a:rPr>
              <a:t>merge</a:t>
            </a:r>
            <a:r>
              <a:rPr lang="ko-KR" altLang="en-US" sz="1500" smtClean="0">
                <a:solidFill>
                  <a:srgbClr val="FF0000"/>
                </a:solidFill>
              </a:rPr>
              <a:t>하기 위해서입니다</a:t>
            </a:r>
            <a:r>
              <a:rPr lang="en-US" altLang="ko-KR" sz="1500" smtClean="0">
                <a:solidFill>
                  <a:srgbClr val="FF0000"/>
                </a:solidFill>
              </a:rPr>
              <a:t>.)</a:t>
            </a:r>
            <a:endParaRPr lang="en-US" altLang="ko-KR" sz="150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588548" y="4147378"/>
            <a:ext cx="720080" cy="179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31488" y="4282939"/>
            <a:ext cx="2038085" cy="179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369573" y="4499838"/>
            <a:ext cx="1275667" cy="179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stCxn id="21" idx="2"/>
            <a:endCxn id="23" idx="1"/>
          </p:cNvCxnSpPr>
          <p:nvPr/>
        </p:nvCxnSpPr>
        <p:spPr>
          <a:xfrm rot="16200000" flipH="1">
            <a:off x="3117154" y="4158398"/>
            <a:ext cx="45768" cy="382900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3" idx="2"/>
            <a:endCxn id="24" idx="1"/>
          </p:cNvCxnSpPr>
          <p:nvPr/>
        </p:nvCxnSpPr>
        <p:spPr>
          <a:xfrm rot="16200000" flipH="1">
            <a:off x="4796499" y="4016557"/>
            <a:ext cx="127106" cy="1019042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47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6840000" cy="596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36. 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en-US" altLang="ko-KR" sz="1500" smtClean="0">
                <a:solidFill>
                  <a:schemeClr val="tx1"/>
                </a:solidFill>
              </a:rPr>
              <a:t>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브랜치로 이동되었습니다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222" y="1772816"/>
            <a:ext cx="1983450" cy="223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27018" y="1700808"/>
            <a:ext cx="25859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master </a:t>
            </a:r>
            <a:r>
              <a:rPr lang="ko-KR" altLang="en-US" sz="1500" smtClean="0">
                <a:solidFill>
                  <a:srgbClr val="FF0000"/>
                </a:solidFill>
              </a:rPr>
              <a:t>브랜치에는</a:t>
            </a:r>
            <a:endParaRPr lang="en-US" altLang="ko-KR" sz="1500" smtClean="0">
              <a:solidFill>
                <a:srgbClr val="FF0000"/>
              </a:solidFill>
            </a:endParaRPr>
          </a:p>
          <a:p>
            <a:r>
              <a:rPr lang="en-US" altLang="ko-KR" sz="1500" smtClean="0">
                <a:solidFill>
                  <a:srgbClr val="FF0000"/>
                </a:solidFill>
              </a:rPr>
              <a:t>member </a:t>
            </a:r>
            <a:r>
              <a:rPr lang="ko-KR" altLang="en-US" sz="1500" smtClean="0">
                <a:solidFill>
                  <a:srgbClr val="FF0000"/>
                </a:solidFill>
              </a:rPr>
              <a:t>브랜치에서 작업한</a:t>
            </a:r>
            <a:endParaRPr lang="en-US" altLang="ko-KR" sz="1500" smtClean="0">
              <a:solidFill>
                <a:srgbClr val="FF0000"/>
              </a:solidFill>
            </a:endParaRPr>
          </a:p>
          <a:p>
            <a:r>
              <a:rPr lang="ko-KR" altLang="en-US" sz="1500" smtClean="0">
                <a:solidFill>
                  <a:srgbClr val="FF0000"/>
                </a:solidFill>
              </a:rPr>
              <a:t>내용이 없습니다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7920000" cy="541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37. 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 smtClean="0">
                <a:solidFill>
                  <a:schemeClr val="tx1"/>
                </a:solidFill>
              </a:rPr>
              <a:t>) 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브랜치에 </a:t>
            </a:r>
            <a:r>
              <a:rPr lang="en-US" altLang="ko-KR" sz="1500" smtClean="0">
                <a:solidFill>
                  <a:schemeClr val="tx1"/>
                </a:solidFill>
              </a:rPr>
              <a:t>Commit </a:t>
            </a:r>
            <a:r>
              <a:rPr lang="ko-KR" altLang="en-US" sz="1500" smtClean="0">
                <a:solidFill>
                  <a:schemeClr val="tx1"/>
                </a:solidFill>
              </a:rPr>
              <a:t>할 내용이 있으면 </a:t>
            </a:r>
            <a:r>
              <a:rPr lang="en-US" altLang="ko-KR" sz="1500" smtClean="0">
                <a:solidFill>
                  <a:schemeClr val="tx1"/>
                </a:solidFill>
              </a:rPr>
              <a:t>Commit and Push</a:t>
            </a:r>
            <a:r>
              <a:rPr lang="ko-KR" altLang="en-US" sz="1500" smtClean="0">
                <a:solidFill>
                  <a:schemeClr val="tx1"/>
                </a:solidFill>
              </a:rPr>
              <a:t>를 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(merge</a:t>
            </a:r>
            <a:r>
              <a:rPr lang="ko-KR" altLang="en-US" sz="1500" smtClean="0">
                <a:solidFill>
                  <a:srgbClr val="FF0000"/>
                </a:solidFill>
              </a:rPr>
              <a:t>하기 위해서는 </a:t>
            </a:r>
            <a:r>
              <a:rPr lang="en-US" altLang="ko-KR" sz="1500" smtClean="0">
                <a:solidFill>
                  <a:srgbClr val="FF0000"/>
                </a:solidFill>
              </a:rPr>
              <a:t>commit</a:t>
            </a:r>
            <a:r>
              <a:rPr lang="ko-KR" altLang="en-US" sz="1500" smtClean="0">
                <a:solidFill>
                  <a:srgbClr val="FF0000"/>
                </a:solidFill>
              </a:rPr>
              <a:t>이 되어 있어야 합니다</a:t>
            </a:r>
            <a:r>
              <a:rPr lang="en-US" altLang="ko-KR" sz="1500" smtClean="0">
                <a:solidFill>
                  <a:srgbClr val="FF0000"/>
                </a:solidFill>
              </a:rPr>
              <a:t>.)</a:t>
            </a:r>
            <a:endParaRPr lang="en-US" altLang="ko-KR" sz="150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77994" y="3438525"/>
            <a:ext cx="712879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74495" y="3880100"/>
            <a:ext cx="14401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16696" y="4869160"/>
            <a:ext cx="2804711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48607" y="3880100"/>
            <a:ext cx="2804711" cy="1277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889104" y="5594003"/>
            <a:ext cx="945084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13" idx="2"/>
          </p:cNvCxnSpPr>
          <p:nvPr/>
        </p:nvCxnSpPr>
        <p:spPr>
          <a:xfrm rot="16200000" flipH="1">
            <a:off x="4228682" y="3524296"/>
            <a:ext cx="351565" cy="540061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4" idx="2"/>
            <a:endCxn id="18" idx="0"/>
          </p:cNvCxnSpPr>
          <p:nvPr/>
        </p:nvCxnSpPr>
        <p:spPr>
          <a:xfrm flipH="1">
            <a:off x="3619052" y="4060120"/>
            <a:ext cx="1127451" cy="80904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19" idx="2"/>
          </p:cNvCxnSpPr>
          <p:nvPr/>
        </p:nvCxnSpPr>
        <p:spPr>
          <a:xfrm flipV="1">
            <a:off x="5021407" y="5157192"/>
            <a:ext cx="1429556" cy="18002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9" idx="2"/>
            <a:endCxn id="22" idx="0"/>
          </p:cNvCxnSpPr>
          <p:nvPr/>
        </p:nvCxnSpPr>
        <p:spPr>
          <a:xfrm flipH="1">
            <a:off x="6361646" y="5157192"/>
            <a:ext cx="89317" cy="43681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64" y="1128360"/>
            <a:ext cx="3600000" cy="249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9177661" y="3379302"/>
            <a:ext cx="561003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2" idx="3"/>
            <a:endCxn id="29" idx="2"/>
          </p:cNvCxnSpPr>
          <p:nvPr/>
        </p:nvCxnSpPr>
        <p:spPr>
          <a:xfrm flipV="1">
            <a:off x="6834188" y="3559322"/>
            <a:ext cx="2623975" cy="2124691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7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38. 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en-US" altLang="ko-KR" sz="1500" smtClean="0">
                <a:solidFill>
                  <a:schemeClr val="tx1"/>
                </a:solidFill>
              </a:rPr>
              <a:t>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브랜치에서 </a:t>
            </a:r>
            <a:r>
              <a:rPr lang="en-US" altLang="ko-KR" sz="1500" smtClean="0">
                <a:solidFill>
                  <a:schemeClr val="tx1"/>
                </a:solidFill>
              </a:rPr>
              <a:t>member </a:t>
            </a:r>
            <a:r>
              <a:rPr lang="ko-KR" altLang="en-US" sz="1500" smtClean="0">
                <a:solidFill>
                  <a:schemeClr val="tx1"/>
                </a:solidFill>
              </a:rPr>
              <a:t>브랜치를 </a:t>
            </a:r>
            <a:r>
              <a:rPr lang="en-US" altLang="ko-KR" sz="1500" smtClean="0">
                <a:solidFill>
                  <a:schemeClr val="tx1"/>
                </a:solidFill>
              </a:rPr>
              <a:t>merge</a:t>
            </a:r>
            <a:r>
              <a:rPr lang="ko-KR" altLang="en-US" sz="1500" smtClean="0">
                <a:solidFill>
                  <a:schemeClr val="tx1"/>
                </a:solidFill>
              </a:rPr>
              <a:t>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Git Repositories - MyHome </a:t>
            </a:r>
            <a:r>
              <a:rPr lang="ko-KR" altLang="en-US" sz="1500" smtClean="0">
                <a:solidFill>
                  <a:srgbClr val="FF0000"/>
                </a:solidFill>
              </a:rPr>
              <a:t>우클릭 </a:t>
            </a:r>
            <a:r>
              <a:rPr lang="en-US" altLang="ko-KR" sz="1500" smtClean="0">
                <a:solidFill>
                  <a:srgbClr val="FF0000"/>
                </a:solidFill>
              </a:rPr>
              <a:t>- Merge…</a:t>
            </a:r>
            <a:r>
              <a:rPr lang="ko-KR" altLang="en-US" sz="1500" smtClean="0">
                <a:solidFill>
                  <a:srgbClr val="FF0000"/>
                </a:solidFill>
              </a:rPr>
              <a:t> </a:t>
            </a:r>
            <a:endParaRPr lang="en-US" altLang="ko-KR" sz="150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8" t="18271" r="23958" b="15062"/>
          <a:stretch/>
        </p:blipFill>
        <p:spPr bwMode="auto">
          <a:xfrm>
            <a:off x="0" y="620688"/>
            <a:ext cx="6840000" cy="575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139355" y="5216500"/>
            <a:ext cx="2304256" cy="179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83967" y="4854036"/>
            <a:ext cx="936104" cy="179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24397" y="2647569"/>
            <a:ext cx="2551886" cy="179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0" idx="2"/>
            <a:endCxn id="9" idx="0"/>
          </p:cNvCxnSpPr>
          <p:nvPr/>
        </p:nvCxnSpPr>
        <p:spPr>
          <a:xfrm flipH="1">
            <a:off x="3291483" y="5033622"/>
            <a:ext cx="260536" cy="18287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9" idx="3"/>
            <a:endCxn id="11" idx="2"/>
          </p:cNvCxnSpPr>
          <p:nvPr/>
        </p:nvCxnSpPr>
        <p:spPr>
          <a:xfrm flipV="1">
            <a:off x="4443611" y="2827155"/>
            <a:ext cx="856729" cy="2479138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6840000" cy="515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본인의</a:t>
            </a:r>
            <a:r>
              <a:rPr lang="en-US" altLang="ko-KR" sz="1500" smtClean="0">
                <a:solidFill>
                  <a:schemeClr val="tx1"/>
                </a:solidFill>
              </a:rPr>
              <a:t> workspace</a:t>
            </a:r>
            <a:r>
              <a:rPr lang="ko-KR" altLang="en-US" sz="1500" smtClean="0">
                <a:solidFill>
                  <a:schemeClr val="tx1"/>
                </a:solidFill>
              </a:rPr>
              <a:t>에 </a:t>
            </a:r>
            <a:r>
              <a:rPr lang="en-US" altLang="ko-KR" sz="1500" err="1" smtClean="0">
                <a:solidFill>
                  <a:schemeClr val="tx1"/>
                </a:solidFill>
              </a:rPr>
              <a:t>MyHome</a:t>
            </a:r>
            <a:r>
              <a:rPr lang="en-US" altLang="ko-KR" sz="1500" smtClean="0">
                <a:solidFill>
                  <a:schemeClr val="tx1"/>
                </a:solidFill>
              </a:rPr>
              <a:t> </a:t>
            </a:r>
            <a:r>
              <a:rPr lang="ko-KR" altLang="en-US" sz="1500" smtClean="0">
                <a:solidFill>
                  <a:schemeClr val="tx1"/>
                </a:solidFill>
              </a:rPr>
              <a:t>프로젝트를 만듭니다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456" y="1624897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3600000" cy="461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39. 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en-US" altLang="ko-KR" sz="1500" smtClean="0">
                <a:solidFill>
                  <a:schemeClr val="tx1"/>
                </a:solidFill>
              </a:rPr>
              <a:t>merge</a:t>
            </a:r>
            <a:r>
              <a:rPr lang="ko-KR" altLang="en-US" sz="1500" smtClean="0">
                <a:solidFill>
                  <a:schemeClr val="tx1"/>
                </a:solidFill>
              </a:rPr>
              <a:t>하려는 </a:t>
            </a:r>
            <a:r>
              <a:rPr lang="en-US" altLang="ko-KR" sz="1500" smtClean="0">
                <a:solidFill>
                  <a:schemeClr val="tx1"/>
                </a:solidFill>
              </a:rPr>
              <a:t>member </a:t>
            </a:r>
            <a:r>
              <a:rPr lang="ko-KR" altLang="en-US" sz="1500" smtClean="0">
                <a:solidFill>
                  <a:schemeClr val="tx1"/>
                </a:solidFill>
              </a:rPr>
              <a:t>브랜치를 선택하고 </a:t>
            </a:r>
            <a:r>
              <a:rPr lang="en-US" altLang="ko-KR" sz="1500" smtClean="0">
                <a:solidFill>
                  <a:schemeClr val="tx1"/>
                </a:solidFill>
              </a:rPr>
              <a:t>Merge </a:t>
            </a:r>
            <a:r>
              <a:rPr lang="ko-KR" altLang="en-US" sz="1500" smtClean="0">
                <a:solidFill>
                  <a:schemeClr val="tx1"/>
                </a:solidFill>
              </a:rPr>
              <a:t>버튼을 클릭합니다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  <a:endParaRPr lang="en-US" altLang="ko-KR" sz="1500" smtClean="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9411" y="4966009"/>
            <a:ext cx="642657" cy="179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0838" y="1806078"/>
            <a:ext cx="3162002" cy="157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1" idx="2"/>
            <a:endCxn id="10" idx="0"/>
          </p:cNvCxnSpPr>
          <p:nvPr/>
        </p:nvCxnSpPr>
        <p:spPr>
          <a:xfrm>
            <a:off x="1931839" y="1963601"/>
            <a:ext cx="598901" cy="300240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218" y="3171509"/>
            <a:ext cx="4440555" cy="206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46218" y="2757699"/>
            <a:ext cx="4669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Merge </a:t>
            </a:r>
            <a:r>
              <a:rPr lang="ko-KR" altLang="en-US" sz="1500" smtClean="0">
                <a:solidFill>
                  <a:srgbClr val="FF0000"/>
                </a:solidFill>
              </a:rPr>
              <a:t>실패 </a:t>
            </a:r>
            <a:r>
              <a:rPr lang="en-US" altLang="ko-KR" sz="1500" smtClean="0">
                <a:solidFill>
                  <a:srgbClr val="FF0000"/>
                </a:solidFill>
              </a:rPr>
              <a:t>: Commit</a:t>
            </a:r>
            <a:r>
              <a:rPr lang="ko-KR" altLang="en-US" sz="1500" smtClean="0">
                <a:solidFill>
                  <a:srgbClr val="FF0000"/>
                </a:solidFill>
              </a:rPr>
              <a:t>을 하고 </a:t>
            </a:r>
            <a:r>
              <a:rPr lang="en-US" altLang="ko-KR" sz="1500" smtClean="0">
                <a:solidFill>
                  <a:srgbClr val="FF0000"/>
                </a:solidFill>
              </a:rPr>
              <a:t>Merge</a:t>
            </a:r>
            <a:r>
              <a:rPr lang="ko-KR" altLang="en-US" sz="1500" smtClean="0">
                <a:solidFill>
                  <a:srgbClr val="FF0000"/>
                </a:solidFill>
              </a:rPr>
              <a:t>를 해야 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46218" y="621339"/>
            <a:ext cx="11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Merge </a:t>
            </a:r>
            <a:r>
              <a:rPr lang="ko-KR" altLang="en-US" sz="1500" smtClean="0">
                <a:solidFill>
                  <a:srgbClr val="FF0000"/>
                </a:solidFill>
              </a:rPr>
              <a:t>성공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218" y="1010072"/>
            <a:ext cx="6172200" cy="164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8913440" y="2336180"/>
            <a:ext cx="792088" cy="179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t="9630" r="30104" b="14629"/>
          <a:stretch/>
        </p:blipFill>
        <p:spPr bwMode="auto">
          <a:xfrm>
            <a:off x="0" y="620688"/>
            <a:ext cx="8280000" cy="551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40. 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로컬 레파지토리는 </a:t>
            </a:r>
            <a:r>
              <a:rPr lang="en-US" altLang="ko-KR" sz="1500" smtClean="0">
                <a:solidFill>
                  <a:schemeClr val="tx1"/>
                </a:solidFill>
              </a:rPr>
              <a:t>master</a:t>
            </a:r>
            <a:r>
              <a:rPr lang="ko-KR" altLang="en-US" sz="1500" smtClean="0">
                <a:solidFill>
                  <a:schemeClr val="tx1"/>
                </a:solidFill>
              </a:rPr>
              <a:t>와 </a:t>
            </a:r>
            <a:r>
              <a:rPr lang="en-US" altLang="ko-KR" sz="1500" smtClean="0">
                <a:solidFill>
                  <a:schemeClr val="tx1"/>
                </a:solidFill>
              </a:rPr>
              <a:t>member</a:t>
            </a:r>
            <a:r>
              <a:rPr lang="ko-KR" altLang="en-US" sz="1500" smtClean="0">
                <a:solidFill>
                  <a:schemeClr val="tx1"/>
                </a:solidFill>
              </a:rPr>
              <a:t>브랜치가 병합되었습니다</a:t>
            </a:r>
            <a:r>
              <a:rPr lang="en-US" altLang="ko-KR" sz="1500" smtClean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    </a:t>
            </a:r>
            <a:r>
              <a:rPr lang="ko-KR" altLang="en-US" sz="1500" smtClean="0">
                <a:solidFill>
                  <a:schemeClr val="tx1"/>
                </a:solidFill>
              </a:rPr>
              <a:t>로컬 레파지토리의 </a:t>
            </a:r>
            <a:r>
              <a:rPr lang="en-US" altLang="ko-KR" sz="1500" smtClean="0">
                <a:solidFill>
                  <a:schemeClr val="tx1"/>
                </a:solidFill>
              </a:rPr>
              <a:t>master</a:t>
            </a:r>
            <a:r>
              <a:rPr lang="ko-KR" altLang="en-US" sz="1500" smtClean="0">
                <a:solidFill>
                  <a:schemeClr val="tx1"/>
                </a:solidFill>
              </a:rPr>
              <a:t>를 </a:t>
            </a:r>
            <a:r>
              <a:rPr lang="en-US" altLang="ko-KR" sz="1500" smtClean="0">
                <a:solidFill>
                  <a:schemeClr val="tx1"/>
                </a:solidFill>
              </a:rPr>
              <a:t>github</a:t>
            </a:r>
            <a:r>
              <a:rPr lang="ko-KR" altLang="en-US" sz="1500" smtClean="0">
                <a:solidFill>
                  <a:schemeClr val="tx1"/>
                </a:solidFill>
              </a:rPr>
              <a:t>에 </a:t>
            </a:r>
            <a:r>
              <a:rPr lang="en-US" altLang="ko-KR" sz="1500" smtClean="0">
                <a:solidFill>
                  <a:schemeClr val="tx1"/>
                </a:solidFill>
              </a:rPr>
              <a:t>Push</a:t>
            </a:r>
            <a:r>
              <a:rPr lang="ko-KR" altLang="en-US" sz="1500" smtClean="0">
                <a:solidFill>
                  <a:schemeClr val="tx1"/>
                </a:solidFill>
              </a:rPr>
              <a:t>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39938" y="3717032"/>
            <a:ext cx="1622413" cy="201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62351" y="1484784"/>
            <a:ext cx="2198067" cy="21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0" idx="0"/>
            <a:endCxn id="11" idx="2"/>
          </p:cNvCxnSpPr>
          <p:nvPr/>
        </p:nvCxnSpPr>
        <p:spPr>
          <a:xfrm flipV="1">
            <a:off x="3051145" y="1695290"/>
            <a:ext cx="1910240" cy="202174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20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3600000" cy="354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41. (</a:t>
            </a:r>
            <a:r>
              <a:rPr lang="ko-KR" altLang="en-US" sz="1500">
                <a:solidFill>
                  <a:schemeClr val="tx1"/>
                </a:solidFill>
              </a:rPr>
              <a:t>조원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로컬 레파지토리는 </a:t>
            </a:r>
            <a:r>
              <a:rPr lang="en-US" altLang="ko-KR" sz="1500" smtClean="0">
                <a:solidFill>
                  <a:schemeClr val="tx1"/>
                </a:solidFill>
              </a:rPr>
              <a:t>master</a:t>
            </a:r>
            <a:r>
              <a:rPr lang="ko-KR" altLang="en-US" sz="1500" smtClean="0">
                <a:solidFill>
                  <a:schemeClr val="tx1"/>
                </a:solidFill>
              </a:rPr>
              <a:t>와 </a:t>
            </a:r>
            <a:r>
              <a:rPr lang="en-US" altLang="ko-KR" sz="1500" smtClean="0">
                <a:solidFill>
                  <a:schemeClr val="tx1"/>
                </a:solidFill>
              </a:rPr>
              <a:t>member</a:t>
            </a:r>
            <a:r>
              <a:rPr lang="ko-KR" altLang="en-US" sz="1500" smtClean="0">
                <a:solidFill>
                  <a:schemeClr val="tx1"/>
                </a:solidFill>
              </a:rPr>
              <a:t>브랜치가 병합되었습니다</a:t>
            </a:r>
            <a:r>
              <a:rPr lang="en-US" altLang="ko-KR" sz="1500" smtClean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    </a:t>
            </a:r>
            <a:r>
              <a:rPr lang="ko-KR" altLang="en-US" sz="1500" smtClean="0">
                <a:solidFill>
                  <a:schemeClr val="tx1"/>
                </a:solidFill>
              </a:rPr>
              <a:t>로컬 레파지토리의 </a:t>
            </a:r>
            <a:r>
              <a:rPr lang="en-US" altLang="ko-KR" sz="1500" smtClean="0">
                <a:solidFill>
                  <a:schemeClr val="tx1"/>
                </a:solidFill>
              </a:rPr>
              <a:t>master</a:t>
            </a:r>
            <a:r>
              <a:rPr lang="ko-KR" altLang="en-US" sz="1500" smtClean="0">
                <a:solidFill>
                  <a:schemeClr val="tx1"/>
                </a:solidFill>
              </a:rPr>
              <a:t>를 </a:t>
            </a:r>
            <a:r>
              <a:rPr lang="en-US" altLang="ko-KR" sz="1500" smtClean="0">
                <a:solidFill>
                  <a:schemeClr val="tx1"/>
                </a:solidFill>
              </a:rPr>
              <a:t>github</a:t>
            </a:r>
            <a:r>
              <a:rPr lang="ko-KR" altLang="en-US" sz="1500" smtClean="0">
                <a:solidFill>
                  <a:schemeClr val="tx1"/>
                </a:solidFill>
              </a:rPr>
              <a:t>에 </a:t>
            </a:r>
            <a:r>
              <a:rPr lang="en-US" altLang="ko-KR" sz="1500" smtClean="0">
                <a:solidFill>
                  <a:schemeClr val="tx1"/>
                </a:solidFill>
              </a:rPr>
              <a:t>Push</a:t>
            </a:r>
            <a:r>
              <a:rPr lang="ko-KR" altLang="en-US" sz="1500" smtClean="0">
                <a:solidFill>
                  <a:schemeClr val="tx1"/>
                </a:solidFill>
              </a:rPr>
              <a:t>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6432" y="1851167"/>
            <a:ext cx="2752042" cy="201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6432" y="2067896"/>
            <a:ext cx="2752042" cy="201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50006" y="3862750"/>
            <a:ext cx="720080" cy="201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15" idx="2"/>
            <a:endCxn id="18" idx="0"/>
          </p:cNvCxnSpPr>
          <p:nvPr/>
        </p:nvCxnSpPr>
        <p:spPr>
          <a:xfrm>
            <a:off x="1492453" y="2269145"/>
            <a:ext cx="317593" cy="15936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51" y="2924944"/>
            <a:ext cx="3600000" cy="354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511016" y="6174061"/>
            <a:ext cx="720080" cy="201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8" idx="2"/>
            <a:endCxn id="20" idx="1"/>
          </p:cNvCxnSpPr>
          <p:nvPr/>
        </p:nvCxnSpPr>
        <p:spPr>
          <a:xfrm rot="16200000" flipH="1">
            <a:off x="2555188" y="3318857"/>
            <a:ext cx="2210687" cy="3700970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59" y="620688"/>
            <a:ext cx="4680000" cy="323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154051" y="3557705"/>
            <a:ext cx="671632" cy="199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20" idx="3"/>
            <a:endCxn id="21" idx="2"/>
          </p:cNvCxnSpPr>
          <p:nvPr/>
        </p:nvCxnSpPr>
        <p:spPr>
          <a:xfrm flipV="1">
            <a:off x="6231096" y="3756961"/>
            <a:ext cx="3258771" cy="2517725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42.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>
                <a:solidFill>
                  <a:schemeClr val="tx1"/>
                </a:solidFill>
              </a:rPr>
              <a:t>) github</a:t>
            </a:r>
            <a:r>
              <a:rPr lang="ko-KR" altLang="en-US" sz="1500">
                <a:solidFill>
                  <a:schemeClr val="tx1"/>
                </a:solidFill>
              </a:rPr>
              <a:t>의 </a:t>
            </a:r>
            <a:r>
              <a:rPr lang="en-US" altLang="ko-KR" sz="1500">
                <a:solidFill>
                  <a:schemeClr val="tx1"/>
                </a:solidFill>
              </a:rPr>
              <a:t>master </a:t>
            </a:r>
            <a:r>
              <a:rPr lang="ko-KR" altLang="en-US" sz="1500">
                <a:solidFill>
                  <a:schemeClr val="tx1"/>
                </a:solidFill>
              </a:rPr>
              <a:t>브랜치에 </a:t>
            </a:r>
            <a:r>
              <a:rPr lang="en-US" altLang="ko-KR" sz="1500">
                <a:solidFill>
                  <a:schemeClr val="tx1"/>
                </a:solidFill>
              </a:rPr>
              <a:t>member </a:t>
            </a:r>
            <a:r>
              <a:rPr lang="ko-KR" altLang="en-US" sz="1500">
                <a:solidFill>
                  <a:schemeClr val="tx1"/>
                </a:solidFill>
              </a:rPr>
              <a:t>브랜치의 내용이 반영되었습니다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7920000" cy="5258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19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43.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board </a:t>
            </a:r>
            <a:r>
              <a:rPr lang="ko-KR" altLang="en-US" sz="1500" smtClean="0">
                <a:solidFill>
                  <a:schemeClr val="tx1"/>
                </a:solidFill>
              </a:rPr>
              <a:t>브랜치를 만들어서 작업을 하는 중입니다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</a:t>
            </a:r>
            <a:r>
              <a:rPr lang="ko-KR" altLang="en-US" sz="1500" smtClean="0">
                <a:solidFill>
                  <a:srgbClr val="FF0000"/>
                </a:solidFill>
              </a:rPr>
              <a:t>작업 내용을 </a:t>
            </a:r>
            <a:r>
              <a:rPr lang="en-US" altLang="ko-KR" sz="1500" smtClean="0">
                <a:solidFill>
                  <a:srgbClr val="FF0000"/>
                </a:solidFill>
              </a:rPr>
              <a:t>Commit</a:t>
            </a:r>
            <a:r>
              <a:rPr lang="ko-KR" altLang="en-US" sz="1500" smtClean="0">
                <a:solidFill>
                  <a:srgbClr val="FF0000"/>
                </a:solidFill>
              </a:rPr>
              <a:t>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7"/>
            <a:ext cx="7920000" cy="556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541262" y="3606839"/>
            <a:ext cx="771778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20048" y="4096600"/>
            <a:ext cx="14401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92760" y="5037474"/>
            <a:ext cx="2461381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27491" y="4048414"/>
            <a:ext cx="2505830" cy="1277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51543" y="5724217"/>
            <a:ext cx="993293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0" idx="2"/>
            <a:endCxn id="11" idx="0"/>
          </p:cNvCxnSpPr>
          <p:nvPr/>
        </p:nvCxnSpPr>
        <p:spPr>
          <a:xfrm flipH="1">
            <a:off x="4023451" y="4276620"/>
            <a:ext cx="968605" cy="76085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13" idx="2"/>
          </p:cNvCxnSpPr>
          <p:nvPr/>
        </p:nvCxnSpPr>
        <p:spPr>
          <a:xfrm flipV="1">
            <a:off x="5254141" y="5325506"/>
            <a:ext cx="1326265" cy="18002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2"/>
            <a:endCxn id="14" idx="0"/>
          </p:cNvCxnSpPr>
          <p:nvPr/>
        </p:nvCxnSpPr>
        <p:spPr>
          <a:xfrm>
            <a:off x="6580406" y="5325506"/>
            <a:ext cx="667784" cy="39871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9" idx="2"/>
            <a:endCxn id="10" idx="0"/>
          </p:cNvCxnSpPr>
          <p:nvPr/>
        </p:nvCxnSpPr>
        <p:spPr>
          <a:xfrm>
            <a:off x="4927151" y="3786859"/>
            <a:ext cx="64905" cy="30974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86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44.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최신 버전을 가져오기 위해서 </a:t>
            </a:r>
            <a:r>
              <a:rPr lang="en-US" altLang="ko-KR" sz="1500" smtClean="0">
                <a:solidFill>
                  <a:schemeClr val="tx1"/>
                </a:solidFill>
              </a:rPr>
              <a:t>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브랜치로 이동합니다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9" t="10556" r="62031" b="20556"/>
          <a:stretch/>
        </p:blipFill>
        <p:spPr bwMode="auto">
          <a:xfrm>
            <a:off x="0" y="620689"/>
            <a:ext cx="7200000" cy="57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74950" y="5194300"/>
            <a:ext cx="584200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59150" y="5360779"/>
            <a:ext cx="2457946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07322" y="5763751"/>
            <a:ext cx="1228973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6" idx="2"/>
            <a:endCxn id="8" idx="1"/>
          </p:cNvCxnSpPr>
          <p:nvPr/>
        </p:nvCxnSpPr>
        <p:spPr>
          <a:xfrm rot="16200000" flipH="1">
            <a:off x="3171480" y="5256349"/>
            <a:ext cx="83240" cy="292100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8" idx="2"/>
            <a:endCxn id="9" idx="1"/>
          </p:cNvCxnSpPr>
          <p:nvPr/>
        </p:nvCxnSpPr>
        <p:spPr>
          <a:xfrm rot="16200000" flipH="1">
            <a:off x="5037856" y="5077524"/>
            <a:ext cx="319733" cy="1219199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9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45.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en-US" altLang="ko-KR" sz="1500" smtClean="0">
                <a:solidFill>
                  <a:schemeClr val="tx1"/>
                </a:solidFill>
              </a:rPr>
              <a:t>github</a:t>
            </a:r>
            <a:r>
              <a:rPr lang="ko-KR" altLang="en-US" sz="1500" smtClean="0">
                <a:solidFill>
                  <a:schemeClr val="tx1"/>
                </a:solidFill>
              </a:rPr>
              <a:t>의 </a:t>
            </a:r>
            <a:r>
              <a:rPr lang="en-US" altLang="ko-KR" sz="1500" smtClean="0">
                <a:solidFill>
                  <a:schemeClr val="tx1"/>
                </a:solidFill>
              </a:rPr>
              <a:t>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브랜치를 가져와서 로컬 레파지토리를 최신 버전으로 업데이트 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9" t="11111" r="61953" b="25000"/>
          <a:stretch/>
        </p:blipFill>
        <p:spPr bwMode="auto">
          <a:xfrm>
            <a:off x="0" y="620689"/>
            <a:ext cx="7920000" cy="5854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512840" y="5445224"/>
            <a:ext cx="1228973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20952" y="2060848"/>
            <a:ext cx="2808312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7" idx="0"/>
            <a:endCxn id="8" idx="1"/>
          </p:cNvCxnSpPr>
          <p:nvPr/>
        </p:nvCxnSpPr>
        <p:spPr>
          <a:xfrm rot="5400000" flipH="1" flipV="1">
            <a:off x="2673571" y="3597844"/>
            <a:ext cx="3301136" cy="393625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00" y="2874426"/>
            <a:ext cx="3600000" cy="265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9202811" y="5266045"/>
            <a:ext cx="614487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8" idx="3"/>
          </p:cNvCxnSpPr>
          <p:nvPr/>
        </p:nvCxnSpPr>
        <p:spPr>
          <a:xfrm>
            <a:off x="7329264" y="2144088"/>
            <a:ext cx="2180790" cy="3121957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73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46.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>
                <a:solidFill>
                  <a:schemeClr val="tx1"/>
                </a:solidFill>
              </a:rPr>
              <a:t>) </a:t>
            </a:r>
            <a:r>
              <a:rPr lang="en-US" altLang="ko-KR" sz="1500" smtClean="0">
                <a:solidFill>
                  <a:schemeClr val="tx1"/>
                </a:solidFill>
              </a:rPr>
              <a:t>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브랜치가 업데이트 되었습니다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7920000" cy="556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82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6034" r="60312" b="38518"/>
          <a:stretch/>
        </p:blipFill>
        <p:spPr bwMode="auto">
          <a:xfrm>
            <a:off x="0" y="620689"/>
            <a:ext cx="7920000" cy="431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47.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board </a:t>
            </a:r>
            <a:r>
              <a:rPr lang="ko-KR" altLang="en-US" sz="1500" smtClean="0">
                <a:solidFill>
                  <a:schemeClr val="tx1"/>
                </a:solidFill>
              </a:rPr>
              <a:t>브랜치로 이동합니다</a:t>
            </a:r>
            <a:r>
              <a:rPr lang="en-US" altLang="ko-KR" sz="1500" smtClean="0">
                <a:solidFill>
                  <a:schemeClr val="tx1"/>
                </a:solidFill>
              </a:rPr>
              <a:t>. </a:t>
            </a:r>
            <a:r>
              <a:rPr lang="ko-KR" altLang="en-US" sz="1500" smtClean="0">
                <a:solidFill>
                  <a:schemeClr val="tx1"/>
                </a:solidFill>
              </a:rPr>
              <a:t>이동하기 전에는 언제나 </a:t>
            </a:r>
            <a:r>
              <a:rPr lang="en-US" altLang="ko-KR" sz="1500" smtClean="0">
                <a:solidFill>
                  <a:schemeClr val="tx1"/>
                </a:solidFill>
              </a:rPr>
              <a:t>Commit</a:t>
            </a:r>
            <a:r>
              <a:rPr lang="ko-KR" altLang="en-US" sz="1500" smtClean="0">
                <a:solidFill>
                  <a:schemeClr val="tx1"/>
                </a:solidFill>
              </a:rPr>
              <a:t>을 해야 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  (</a:t>
            </a:r>
            <a:r>
              <a:rPr lang="ko-KR" altLang="en-US" sz="1500" smtClean="0">
                <a:solidFill>
                  <a:srgbClr val="FF0000"/>
                </a:solidFill>
              </a:rPr>
              <a:t>작업하는 </a:t>
            </a:r>
            <a:r>
              <a:rPr lang="en-US" altLang="ko-KR" sz="1500" smtClean="0">
                <a:solidFill>
                  <a:srgbClr val="FF0000"/>
                </a:solidFill>
              </a:rPr>
              <a:t>board </a:t>
            </a:r>
            <a:r>
              <a:rPr lang="ko-KR" altLang="en-US" sz="1500" smtClean="0">
                <a:solidFill>
                  <a:srgbClr val="FF0000"/>
                </a:solidFill>
              </a:rPr>
              <a:t>브랜치로 최신 내용을 가지고 있는 </a:t>
            </a:r>
            <a:r>
              <a:rPr lang="en-US" altLang="ko-KR" sz="1500" smtClean="0">
                <a:solidFill>
                  <a:srgbClr val="FF0000"/>
                </a:solidFill>
              </a:rPr>
              <a:t>master </a:t>
            </a:r>
            <a:r>
              <a:rPr lang="ko-KR" altLang="en-US" sz="1500" smtClean="0">
                <a:solidFill>
                  <a:srgbClr val="FF0000"/>
                </a:solidFill>
              </a:rPr>
              <a:t>브랜치를 </a:t>
            </a:r>
            <a:r>
              <a:rPr lang="en-US" altLang="ko-KR" sz="1500" smtClean="0">
                <a:solidFill>
                  <a:srgbClr val="FF0000"/>
                </a:solidFill>
              </a:rPr>
              <a:t>merge</a:t>
            </a:r>
            <a:r>
              <a:rPr lang="ko-KR" altLang="en-US" sz="1500" smtClean="0">
                <a:solidFill>
                  <a:srgbClr val="FF0000"/>
                </a:solidFill>
              </a:rPr>
              <a:t>하기 위함입니다</a:t>
            </a:r>
            <a:r>
              <a:rPr lang="en-US" altLang="ko-KR" sz="1500" smtClean="0">
                <a:solidFill>
                  <a:srgbClr val="FF0000"/>
                </a:solidFill>
              </a:rPr>
              <a:t>.)</a:t>
            </a:r>
            <a:endParaRPr lang="en-US" altLang="ko-KR" sz="150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53044" y="3854724"/>
            <a:ext cx="584200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80111" y="4002151"/>
            <a:ext cx="2164977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69648" y="4201971"/>
            <a:ext cx="1151384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2"/>
            <a:endCxn id="8" idx="1"/>
          </p:cNvCxnSpPr>
          <p:nvPr/>
        </p:nvCxnSpPr>
        <p:spPr>
          <a:xfrm rot="16200000" flipH="1">
            <a:off x="3380533" y="3885813"/>
            <a:ext cx="64188" cy="334967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2"/>
            <a:endCxn id="9" idx="1"/>
          </p:cNvCxnSpPr>
          <p:nvPr/>
        </p:nvCxnSpPr>
        <p:spPr>
          <a:xfrm rot="16200000" flipH="1">
            <a:off x="5157834" y="3673396"/>
            <a:ext cx="116581" cy="1107048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 t="5334" r="60469" b="30268"/>
          <a:stretch/>
        </p:blipFill>
        <p:spPr bwMode="auto">
          <a:xfrm>
            <a:off x="0" y="620687"/>
            <a:ext cx="7920000" cy="503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48.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board </a:t>
            </a:r>
            <a:r>
              <a:rPr lang="ko-KR" altLang="en-US" sz="1500" smtClean="0">
                <a:solidFill>
                  <a:schemeClr val="tx1"/>
                </a:solidFill>
              </a:rPr>
              <a:t>브랜치에서 </a:t>
            </a:r>
            <a:r>
              <a:rPr lang="en-US" altLang="ko-KR" sz="1500" smtClean="0">
                <a:solidFill>
                  <a:schemeClr val="tx1"/>
                </a:solidFill>
              </a:rPr>
              <a:t>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브랜치를 </a:t>
            </a:r>
            <a:r>
              <a:rPr lang="en-US" altLang="ko-KR" sz="1500" smtClean="0">
                <a:solidFill>
                  <a:schemeClr val="tx1"/>
                </a:solidFill>
              </a:rPr>
              <a:t>merge</a:t>
            </a:r>
            <a:r>
              <a:rPr lang="ko-KR" altLang="en-US" sz="1500" smtClean="0">
                <a:solidFill>
                  <a:schemeClr val="tx1"/>
                </a:solidFill>
              </a:rPr>
              <a:t>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13036" y="4725144"/>
            <a:ext cx="843820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56856" y="2406599"/>
            <a:ext cx="2304256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0"/>
            <a:endCxn id="8" idx="1"/>
          </p:cNvCxnSpPr>
          <p:nvPr/>
        </p:nvCxnSpPr>
        <p:spPr>
          <a:xfrm rot="5400000" flipH="1" flipV="1">
            <a:off x="2328249" y="3396537"/>
            <a:ext cx="2235305" cy="421910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>
                <a:solidFill>
                  <a:schemeClr val="tx1"/>
                </a:solidFill>
              </a:rPr>
              <a:t>4</a:t>
            </a:r>
            <a:r>
              <a:rPr lang="en-US" altLang="ko-KR" sz="1500" smtClean="0">
                <a:solidFill>
                  <a:schemeClr val="tx1"/>
                </a:solidFill>
              </a:rPr>
              <a:t>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MyHome </a:t>
            </a:r>
            <a:r>
              <a:rPr lang="ko-KR" altLang="en-US" sz="1500" smtClean="0">
                <a:solidFill>
                  <a:schemeClr val="tx1"/>
                </a:solidFill>
              </a:rPr>
              <a:t>프로젝트를 로컬저장소로 지정합니다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721042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566039" y="5629239"/>
            <a:ext cx="2082805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54580" y="4267696"/>
            <a:ext cx="12696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88704" y="1576884"/>
            <a:ext cx="47525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3" idx="2"/>
            <a:endCxn id="3" idx="0"/>
          </p:cNvCxnSpPr>
          <p:nvPr/>
        </p:nvCxnSpPr>
        <p:spPr>
          <a:xfrm>
            <a:off x="4089428" y="4627736"/>
            <a:ext cx="518014" cy="1001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3" idx="3"/>
            <a:endCxn id="14" idx="3"/>
          </p:cNvCxnSpPr>
          <p:nvPr/>
        </p:nvCxnSpPr>
        <p:spPr>
          <a:xfrm flipV="1">
            <a:off x="5648844" y="1756904"/>
            <a:ext cx="1392388" cy="3991148"/>
          </a:xfrm>
          <a:prstGeom prst="bentConnector3">
            <a:avLst>
              <a:gd name="adj1" fmla="val 11810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160665" y="3831038"/>
            <a:ext cx="867219" cy="270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4" idx="2"/>
            <a:endCxn id="18" idx="0"/>
          </p:cNvCxnSpPr>
          <p:nvPr/>
        </p:nvCxnSpPr>
        <p:spPr>
          <a:xfrm>
            <a:off x="4664968" y="1936924"/>
            <a:ext cx="929307" cy="1894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2" y="3003309"/>
            <a:ext cx="24098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04273" y="2449311"/>
            <a:ext cx="1887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rgbClr val="FF0000"/>
                </a:solidFill>
              </a:rPr>
              <a:t>로컬 레파지토리</a:t>
            </a:r>
            <a:endParaRPr lang="en-US" altLang="ko-KR" sz="1500" smtClean="0">
              <a:solidFill>
                <a:srgbClr val="FF0000"/>
              </a:solidFill>
            </a:endParaRPr>
          </a:p>
          <a:p>
            <a:r>
              <a:rPr lang="en-US" altLang="ko-KR" sz="1500" smtClean="0">
                <a:solidFill>
                  <a:srgbClr val="FF0000"/>
                </a:solidFill>
              </a:rPr>
              <a:t>MyHome </a:t>
            </a:r>
            <a:r>
              <a:rPr lang="ko-KR" altLang="en-US" sz="1500" smtClean="0">
                <a:solidFill>
                  <a:srgbClr val="FF0000"/>
                </a:solidFill>
              </a:rPr>
              <a:t>생성 완료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401272" y="2449310"/>
            <a:ext cx="2409825" cy="1818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8" idx="3"/>
            <a:endCxn id="20" idx="1"/>
          </p:cNvCxnSpPr>
          <p:nvPr/>
        </p:nvCxnSpPr>
        <p:spPr>
          <a:xfrm flipV="1">
            <a:off x="6027884" y="3358503"/>
            <a:ext cx="1373388" cy="60778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6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49.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board </a:t>
            </a:r>
            <a:r>
              <a:rPr lang="ko-KR" altLang="en-US" sz="1500" smtClean="0">
                <a:solidFill>
                  <a:schemeClr val="tx1"/>
                </a:solidFill>
              </a:rPr>
              <a:t>브랜치에서 </a:t>
            </a:r>
            <a:r>
              <a:rPr lang="en-US" altLang="ko-KR" sz="1500" smtClean="0">
                <a:solidFill>
                  <a:schemeClr val="tx1"/>
                </a:solidFill>
              </a:rPr>
              <a:t>master </a:t>
            </a:r>
            <a:r>
              <a:rPr lang="ko-KR" altLang="en-US" sz="1500" smtClean="0">
                <a:solidFill>
                  <a:schemeClr val="tx1"/>
                </a:solidFill>
              </a:rPr>
              <a:t>브랜치를 </a:t>
            </a:r>
            <a:r>
              <a:rPr lang="en-US" altLang="ko-KR" sz="1500" smtClean="0">
                <a:solidFill>
                  <a:schemeClr val="tx1"/>
                </a:solidFill>
              </a:rPr>
              <a:t>merge</a:t>
            </a:r>
            <a:r>
              <a:rPr lang="ko-KR" altLang="en-US" sz="1500" smtClean="0">
                <a:solidFill>
                  <a:schemeClr val="tx1"/>
                </a:solidFill>
              </a:rPr>
              <a:t>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3600000" cy="461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8" y="3561536"/>
            <a:ext cx="4680000" cy="167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212196" y="4957151"/>
            <a:ext cx="638954" cy="20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74012" y="4926307"/>
            <a:ext cx="773038" cy="20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3"/>
            <a:endCxn id="13" idx="1"/>
          </p:cNvCxnSpPr>
          <p:nvPr/>
        </p:nvCxnSpPr>
        <p:spPr>
          <a:xfrm flipV="1">
            <a:off x="2851150" y="5027454"/>
            <a:ext cx="4922862" cy="308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44488" y="1797530"/>
            <a:ext cx="1800200" cy="16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stCxn id="10" idx="2"/>
            <a:endCxn id="11" idx="1"/>
          </p:cNvCxnSpPr>
          <p:nvPr/>
        </p:nvCxnSpPr>
        <p:spPr>
          <a:xfrm rot="16200000" flipH="1">
            <a:off x="181248" y="3027349"/>
            <a:ext cx="3094289" cy="967608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9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50. 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작업 중인 </a:t>
            </a:r>
            <a:r>
              <a:rPr lang="en-US" altLang="ko-KR" sz="1500" smtClean="0">
                <a:solidFill>
                  <a:schemeClr val="tx1"/>
                </a:solidFill>
              </a:rPr>
              <a:t>board </a:t>
            </a:r>
            <a:r>
              <a:rPr lang="ko-KR" altLang="en-US" sz="1500" smtClean="0">
                <a:solidFill>
                  <a:schemeClr val="tx1"/>
                </a:solidFill>
              </a:rPr>
              <a:t>브랜치가 최신 버전으로 업데이트 되었습니다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7920000" cy="541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50" b="602"/>
          <a:stretch/>
        </p:blipFill>
        <p:spPr bwMode="auto">
          <a:xfrm>
            <a:off x="-3741" y="620689"/>
            <a:ext cx="4385241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>
                <a:solidFill>
                  <a:schemeClr val="tx1"/>
                </a:solidFill>
              </a:rPr>
              <a:t>5</a:t>
            </a:r>
            <a:r>
              <a:rPr lang="en-US" altLang="ko-KR" sz="1500" smtClean="0">
                <a:solidFill>
                  <a:schemeClr val="tx1"/>
                </a:solidFill>
              </a:rPr>
              <a:t>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</a:t>
            </a:r>
            <a:r>
              <a:rPr lang="ko-KR" altLang="en-US" sz="1500" smtClean="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github.com </a:t>
            </a:r>
            <a:r>
              <a:rPr lang="ko-KR" altLang="en-US" sz="1500" smtClean="0">
                <a:solidFill>
                  <a:schemeClr val="tx1"/>
                </a:solidFill>
              </a:rPr>
              <a:t>접속해서 </a:t>
            </a:r>
            <a:r>
              <a:rPr lang="en-US" altLang="ko-KR" sz="1500" err="1" smtClean="0">
                <a:solidFill>
                  <a:schemeClr val="tx1"/>
                </a:solidFill>
              </a:rPr>
              <a:t>MyHome</a:t>
            </a:r>
            <a:r>
              <a:rPr lang="en-US" altLang="ko-KR" sz="1500" smtClean="0">
                <a:solidFill>
                  <a:schemeClr val="tx1"/>
                </a:solidFill>
              </a:rPr>
              <a:t> </a:t>
            </a:r>
            <a:r>
              <a:rPr lang="ko-KR" altLang="en-US" sz="1500" err="1" smtClean="0">
                <a:solidFill>
                  <a:schemeClr val="tx1"/>
                </a:solidFill>
              </a:rPr>
              <a:t>레파지토리를</a:t>
            </a:r>
            <a:r>
              <a:rPr lang="ko-KR" altLang="en-US" sz="1500" smtClean="0">
                <a:solidFill>
                  <a:schemeClr val="tx1"/>
                </a:solidFill>
              </a:rPr>
              <a:t> 만듭니다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 smtClean="0">
              <a:solidFill>
                <a:srgbClr val="FF0000"/>
              </a:solidFill>
            </a:endParaRPr>
          </a:p>
          <a:p>
            <a:r>
              <a:rPr lang="en-US" altLang="ko-KR" sz="1500">
                <a:solidFill>
                  <a:srgbClr val="FF0000"/>
                </a:solidFill>
              </a:rPr>
              <a:t> </a:t>
            </a:r>
            <a:r>
              <a:rPr lang="en-US" altLang="ko-KR" sz="1500" smtClean="0">
                <a:solidFill>
                  <a:srgbClr val="FF0000"/>
                </a:solidFill>
              </a:rPr>
              <a:t>  master </a:t>
            </a:r>
            <a:r>
              <a:rPr lang="ko-KR" altLang="en-US" sz="1500" smtClean="0">
                <a:solidFill>
                  <a:srgbClr val="FF0000"/>
                </a:solidFill>
              </a:rPr>
              <a:t>브랜치가 생깁니다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6893" y="3535439"/>
            <a:ext cx="279968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6893" y="2455319"/>
            <a:ext cx="2799686" cy="406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179" y="4543551"/>
            <a:ext cx="282740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893" y="5997553"/>
            <a:ext cx="999486" cy="331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13" idx="2"/>
            <a:endCxn id="3" idx="0"/>
          </p:cNvCxnSpPr>
          <p:nvPr/>
        </p:nvCxnSpPr>
        <p:spPr>
          <a:xfrm>
            <a:off x="1476736" y="2861489"/>
            <a:ext cx="0" cy="673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3" idx="2"/>
            <a:endCxn id="14" idx="0"/>
          </p:cNvCxnSpPr>
          <p:nvPr/>
        </p:nvCxnSpPr>
        <p:spPr>
          <a:xfrm flipH="1">
            <a:off x="1462879" y="3895479"/>
            <a:ext cx="13857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4" idx="2"/>
            <a:endCxn id="15" idx="0"/>
          </p:cNvCxnSpPr>
          <p:nvPr/>
        </p:nvCxnSpPr>
        <p:spPr>
          <a:xfrm flipH="1">
            <a:off x="576636" y="5407647"/>
            <a:ext cx="886243" cy="589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08784" y="4874373"/>
            <a:ext cx="5208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solidFill>
                  <a:srgbClr val="FF0000"/>
                </a:solidFill>
              </a:rPr>
              <a:t>.gitignore</a:t>
            </a:r>
            <a:r>
              <a:rPr lang="ko-KR" altLang="en-US" sz="1500" smtClean="0">
                <a:solidFill>
                  <a:srgbClr val="FF0000"/>
                </a:solidFill>
              </a:rPr>
              <a:t>를 생성하지만</a:t>
            </a:r>
            <a:endParaRPr lang="en-US" altLang="ko-KR" sz="1500" smtClean="0">
              <a:solidFill>
                <a:srgbClr val="FF0000"/>
              </a:solidFill>
            </a:endParaRPr>
          </a:p>
          <a:p>
            <a:r>
              <a:rPr lang="en-US" altLang="ko-KR" sz="1500" smtClean="0">
                <a:solidFill>
                  <a:srgbClr val="FF0000"/>
                </a:solidFill>
              </a:rPr>
              <a:t>gitignore.io </a:t>
            </a:r>
            <a:r>
              <a:rPr lang="ko-KR" altLang="en-US" sz="1500" smtClean="0">
                <a:solidFill>
                  <a:srgbClr val="FF0000"/>
                </a:solidFill>
              </a:rPr>
              <a:t>사이트에서 생성한 정보로 변경이 필요합니다</a:t>
            </a:r>
            <a:r>
              <a:rPr lang="en-US" altLang="ko-KR" sz="1500" smtClean="0">
                <a:solidFill>
                  <a:srgbClr val="FF0000"/>
                </a:solidFill>
              </a:rPr>
              <a:t>.</a:t>
            </a:r>
            <a:endParaRPr lang="ko-KR" altLang="en-US" sz="1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4500000" cy="5723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>
                <a:solidFill>
                  <a:schemeClr val="tx1"/>
                </a:solidFill>
              </a:rPr>
              <a:t>6</a:t>
            </a:r>
            <a:r>
              <a:rPr lang="en-US" altLang="ko-KR" sz="1500" smtClean="0">
                <a:solidFill>
                  <a:schemeClr val="tx1"/>
                </a:solidFill>
              </a:rPr>
              <a:t>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</a:t>
            </a:r>
            <a:r>
              <a:rPr lang="ko-KR" altLang="en-US" sz="1500" smtClean="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레파지토리를 원격저장소로 등록하기 위해서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레파지토리의 </a:t>
            </a:r>
            <a:r>
              <a:rPr lang="en-US" altLang="ko-KR" sz="1500" smtClean="0">
                <a:solidFill>
                  <a:schemeClr val="tx1"/>
                </a:solidFill>
              </a:rPr>
              <a:t>URI</a:t>
            </a:r>
            <a:r>
              <a:rPr lang="ko-KR" altLang="en-US" sz="1500" smtClean="0">
                <a:solidFill>
                  <a:schemeClr val="tx1"/>
                </a:solidFill>
              </a:rPr>
              <a:t>를 복사합니다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80592" y="2564904"/>
            <a:ext cx="201622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48744" y="2232015"/>
            <a:ext cx="648072" cy="262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19191" y="2890557"/>
            <a:ext cx="288032" cy="267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3" idx="2"/>
            <a:endCxn id="8" idx="0"/>
          </p:cNvCxnSpPr>
          <p:nvPr/>
        </p:nvCxnSpPr>
        <p:spPr>
          <a:xfrm>
            <a:off x="2972780" y="2494897"/>
            <a:ext cx="90427" cy="395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9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4" t="24146" r="65558" b="21766"/>
          <a:stretch/>
        </p:blipFill>
        <p:spPr bwMode="auto">
          <a:xfrm>
            <a:off x="0" y="619467"/>
            <a:ext cx="4860000" cy="374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>
                <a:solidFill>
                  <a:schemeClr val="tx1"/>
                </a:solidFill>
              </a:rPr>
              <a:t>7</a:t>
            </a:r>
            <a:r>
              <a:rPr lang="en-US" altLang="ko-KR" sz="1500" smtClean="0">
                <a:solidFill>
                  <a:schemeClr val="tx1"/>
                </a:solidFill>
              </a:rPr>
              <a:t>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</a:t>
            </a:r>
            <a:r>
              <a:rPr lang="ko-KR" altLang="en-US" sz="1500" smtClean="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프로젝트의 원격저장소로 </a:t>
            </a:r>
            <a:r>
              <a:rPr lang="en-US" altLang="ko-KR" sz="1500" smtClean="0">
                <a:solidFill>
                  <a:schemeClr val="tx1"/>
                </a:solidFill>
              </a:rPr>
              <a:t>MyHome </a:t>
            </a:r>
            <a:r>
              <a:rPr lang="ko-KR" altLang="en-US" sz="1500" smtClean="0">
                <a:solidFill>
                  <a:schemeClr val="tx1"/>
                </a:solidFill>
              </a:rPr>
              <a:t>레파지토리를 등록합니다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br>
              <a:rPr lang="en-US" altLang="ko-KR" sz="1500" smtClean="0">
                <a:solidFill>
                  <a:schemeClr val="tx1"/>
                </a:solidFill>
              </a:rPr>
            </a:br>
            <a:r>
              <a:rPr lang="en-US" altLang="ko-KR" sz="1500" smtClean="0">
                <a:solidFill>
                  <a:schemeClr val="tx1"/>
                </a:solidFill>
              </a:rPr>
              <a:t>   </a:t>
            </a:r>
            <a:r>
              <a:rPr lang="en-US" altLang="ko-KR" sz="1600" smtClean="0">
                <a:solidFill>
                  <a:srgbClr val="FF0000"/>
                </a:solidFill>
              </a:rPr>
              <a:t>Git Repositories – MyHome – Remotes - </a:t>
            </a:r>
            <a:r>
              <a:rPr lang="ko-KR" altLang="en-US" sz="1600" smtClean="0">
                <a:solidFill>
                  <a:srgbClr val="FF0000"/>
                </a:solidFill>
              </a:rPr>
              <a:t>마우스 우클릭 </a:t>
            </a:r>
            <a:r>
              <a:rPr lang="en-US" altLang="ko-KR" sz="1600" smtClean="0">
                <a:solidFill>
                  <a:srgbClr val="FF0000"/>
                </a:solidFill>
              </a:rPr>
              <a:t>– Create Remote…</a:t>
            </a:r>
            <a:endParaRPr lang="ko-KR" altLang="en-US" sz="1600" smtClean="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24608" y="3397566"/>
            <a:ext cx="2736304" cy="167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02943" y="3088565"/>
            <a:ext cx="958427" cy="203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5104"/>
            <a:ext cx="4140000" cy="221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00" y="2110568"/>
            <a:ext cx="4140000" cy="381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137" y="5106640"/>
            <a:ext cx="4107640" cy="203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47179" y="3176579"/>
            <a:ext cx="3275990" cy="203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47179" y="4569632"/>
            <a:ext cx="3945270" cy="792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45"/>
          <a:stretch/>
        </p:blipFill>
        <p:spPr bwMode="auto">
          <a:xfrm>
            <a:off x="4860000" y="621158"/>
            <a:ext cx="4867275" cy="123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8519503" y="1512109"/>
            <a:ext cx="645425" cy="320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24608" y="3856214"/>
            <a:ext cx="792088" cy="176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04683" y="3983706"/>
            <a:ext cx="1613560" cy="191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3" idx="0"/>
          </p:cNvCxnSpPr>
          <p:nvPr/>
        </p:nvCxnSpPr>
        <p:spPr>
          <a:xfrm>
            <a:off x="2792760" y="3291650"/>
            <a:ext cx="0" cy="105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" idx="2"/>
            <a:endCxn id="20" idx="0"/>
          </p:cNvCxnSpPr>
          <p:nvPr/>
        </p:nvCxnSpPr>
        <p:spPr>
          <a:xfrm flipH="1">
            <a:off x="1820652" y="3565395"/>
            <a:ext cx="972108" cy="290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0" idx="2"/>
            <a:endCxn id="21" idx="1"/>
          </p:cNvCxnSpPr>
          <p:nvPr/>
        </p:nvCxnSpPr>
        <p:spPr>
          <a:xfrm rot="16200000" flipH="1">
            <a:off x="2039179" y="3813937"/>
            <a:ext cx="46977" cy="48403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341333" y="5583416"/>
            <a:ext cx="797977" cy="245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485614" y="6210838"/>
            <a:ext cx="838753" cy="320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2"/>
            <a:endCxn id="14" idx="0"/>
          </p:cNvCxnSpPr>
          <p:nvPr/>
        </p:nvCxnSpPr>
        <p:spPr>
          <a:xfrm flipH="1">
            <a:off x="2057957" y="4175178"/>
            <a:ext cx="1053506" cy="931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4" idx="2"/>
            <a:endCxn id="27" idx="0"/>
          </p:cNvCxnSpPr>
          <p:nvPr/>
        </p:nvCxnSpPr>
        <p:spPr>
          <a:xfrm>
            <a:off x="2057957" y="5309725"/>
            <a:ext cx="847034" cy="901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7" idx="3"/>
            <a:endCxn id="19" idx="1"/>
          </p:cNvCxnSpPr>
          <p:nvPr/>
        </p:nvCxnSpPr>
        <p:spPr>
          <a:xfrm flipV="1">
            <a:off x="3324367" y="1672423"/>
            <a:ext cx="5195136" cy="4698729"/>
          </a:xfrm>
          <a:prstGeom prst="bentConnector3">
            <a:avLst>
              <a:gd name="adj1" fmla="val 2292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2"/>
            <a:endCxn id="15" idx="0"/>
          </p:cNvCxnSpPr>
          <p:nvPr/>
        </p:nvCxnSpPr>
        <p:spPr>
          <a:xfrm flipH="1">
            <a:off x="6585174" y="1832736"/>
            <a:ext cx="2257042" cy="1343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2"/>
            <a:endCxn id="18" idx="0"/>
          </p:cNvCxnSpPr>
          <p:nvPr/>
        </p:nvCxnSpPr>
        <p:spPr>
          <a:xfrm>
            <a:off x="6585174" y="3379664"/>
            <a:ext cx="334640" cy="1189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8" idx="2"/>
            <a:endCxn id="26" idx="1"/>
          </p:cNvCxnSpPr>
          <p:nvPr/>
        </p:nvCxnSpPr>
        <p:spPr>
          <a:xfrm rot="16200000" flipH="1">
            <a:off x="6958702" y="5323330"/>
            <a:ext cx="343742" cy="42151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71"/>
          <a:stretch/>
        </p:blipFill>
        <p:spPr bwMode="auto">
          <a:xfrm>
            <a:off x="4837140" y="6073140"/>
            <a:ext cx="4867275" cy="492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5886583" y="6197033"/>
            <a:ext cx="907172" cy="245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26" idx="2"/>
            <a:endCxn id="31" idx="0"/>
          </p:cNvCxnSpPr>
          <p:nvPr/>
        </p:nvCxnSpPr>
        <p:spPr>
          <a:xfrm rot="5400000">
            <a:off x="6855982" y="5312693"/>
            <a:ext cx="368528" cy="140015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8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5400000" cy="43051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58" y="2204864"/>
            <a:ext cx="5400000" cy="43051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9906000" cy="6206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smtClean="0">
                <a:solidFill>
                  <a:schemeClr val="tx1"/>
                </a:solidFill>
              </a:rPr>
              <a:t>8. (</a:t>
            </a:r>
            <a:r>
              <a:rPr lang="ko-KR" altLang="en-US" sz="1500" smtClean="0">
                <a:solidFill>
                  <a:schemeClr val="tx1"/>
                </a:solidFill>
              </a:rPr>
              <a:t>조장</a:t>
            </a:r>
            <a:r>
              <a:rPr lang="en-US" altLang="ko-KR" sz="1500" smtClean="0">
                <a:solidFill>
                  <a:schemeClr val="tx1"/>
                </a:solidFill>
              </a:rPr>
              <a:t>) </a:t>
            </a:r>
            <a:r>
              <a:rPr lang="ko-KR" altLang="en-US" sz="1500" smtClean="0">
                <a:solidFill>
                  <a:schemeClr val="tx1"/>
                </a:solidFill>
              </a:rPr>
              <a:t>커밋을 위해서 </a:t>
            </a:r>
            <a:r>
              <a:rPr lang="en-US" altLang="ko-KR" sz="1500" smtClean="0">
                <a:solidFill>
                  <a:schemeClr val="tx1"/>
                </a:solidFill>
              </a:rPr>
              <a:t>git add</a:t>
            </a:r>
            <a:r>
              <a:rPr lang="ko-KR" altLang="en-US" sz="1500" smtClean="0">
                <a:solidFill>
                  <a:schemeClr val="tx1"/>
                </a:solidFill>
              </a:rPr>
              <a:t>를 합니다</a:t>
            </a:r>
            <a:r>
              <a:rPr lang="en-US" altLang="ko-KR" sz="1500" smtClean="0">
                <a:solidFill>
                  <a:schemeClr val="tx1"/>
                </a:solidFill>
              </a:rPr>
              <a:t>. (staging)</a:t>
            </a:r>
          </a:p>
          <a:p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en-US" altLang="ko-KR" sz="1500" smtClean="0">
                <a:solidFill>
                  <a:schemeClr val="tx1"/>
                </a:solidFill>
              </a:rPr>
              <a:t>  </a:t>
            </a:r>
            <a:r>
              <a:rPr lang="en-US" altLang="ko-KR" sz="1500" smtClean="0">
                <a:solidFill>
                  <a:srgbClr val="FF0000"/>
                </a:solidFill>
              </a:rPr>
              <a:t>Git Staging – Unstaged Changes - ++</a:t>
            </a:r>
            <a:r>
              <a:rPr lang="ko-KR" altLang="en-US" sz="1500" smtClean="0">
                <a:solidFill>
                  <a:srgbClr val="FF0000"/>
                </a:solidFill>
              </a:rPr>
              <a:t>아이콘</a:t>
            </a:r>
            <a:endParaRPr lang="ko-KR" altLang="en-US" sz="1600" smtClean="0">
              <a:solidFill>
                <a:srgbClr val="FF0000"/>
              </a:solidFill>
            </a:endParaRPr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프로젝트에서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AE0E-76C3-4892-9EC0-774906C0972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081902" y="2619327"/>
            <a:ext cx="250640" cy="277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07787" y="1942910"/>
            <a:ext cx="987956" cy="301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33120" y="5301208"/>
            <a:ext cx="1872208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3" idx="2"/>
            <a:endCxn id="3" idx="0"/>
          </p:cNvCxnSpPr>
          <p:nvPr/>
        </p:nvCxnSpPr>
        <p:spPr>
          <a:xfrm flipH="1">
            <a:off x="3207222" y="2244904"/>
            <a:ext cx="894543" cy="374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" idx="2"/>
            <a:endCxn id="10" idx="1"/>
          </p:cNvCxnSpPr>
          <p:nvPr/>
        </p:nvCxnSpPr>
        <p:spPr>
          <a:xfrm>
            <a:off x="3207222" y="2897005"/>
            <a:ext cx="2825898" cy="2944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86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1409</Words>
  <Application>Microsoft Office PowerPoint</Application>
  <PresentationFormat>A4 용지(210x297mm)</PresentationFormat>
  <Paragraphs>261</Paragraphs>
  <Slides>51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Git을 활용한 프로젝트 협업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288</cp:revision>
  <dcterms:created xsi:type="dcterms:W3CDTF">2021-01-26T05:20:21Z</dcterms:created>
  <dcterms:modified xsi:type="dcterms:W3CDTF">2021-01-27T09:20:54Z</dcterms:modified>
</cp:coreProperties>
</file>